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60" r:id="rId6"/>
    <p:sldId id="305" r:id="rId7"/>
    <p:sldId id="300" r:id="rId8"/>
    <p:sldId id="263" r:id="rId9"/>
    <p:sldId id="270" r:id="rId10"/>
    <p:sldId id="266" r:id="rId11"/>
    <p:sldId id="293" r:id="rId12"/>
    <p:sldId id="268" r:id="rId13"/>
    <p:sldId id="267" r:id="rId14"/>
    <p:sldId id="303" r:id="rId15"/>
    <p:sldId id="294" r:id="rId16"/>
    <p:sldId id="301" r:id="rId17"/>
    <p:sldId id="295" r:id="rId18"/>
    <p:sldId id="269" r:id="rId19"/>
    <p:sldId id="304" r:id="rId20"/>
    <p:sldId id="306" r:id="rId21"/>
    <p:sldId id="307" r:id="rId22"/>
    <p:sldId id="302" r:id="rId23"/>
    <p:sldId id="296" r:id="rId24"/>
    <p:sldId id="298" r:id="rId25"/>
    <p:sldId id="299" r:id="rId26"/>
  </p:sldIdLst>
  <p:sldSz cx="12192000" cy="6858000"/>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1720"/>
    <a:srgbClr val="4A7EBB"/>
    <a:srgbClr val="FFDC00"/>
    <a:srgbClr val="16223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62F2F4-9680-4A2D-A60C-7599DA8CC0CE}" v="7390" dt="2023-07-04T15:48:31.887"/>
    <p1510:client id="{7D6BF0DD-AB17-437E-B57E-E41A3BF1E801}" v="1707" vWet="1709" dt="2023-07-04T10:03:54.486"/>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14F915-DDDE-4CAA-895D-614564BB8837}" type="datetimeFigureOut">
              <a:rPr lang="en-GB" smtClean="0"/>
              <a:t>04/07/2023</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B5884-7D75-46CC-B688-7B54B2BD8EAE}" type="slidenum">
              <a:rPr lang="en-GB" smtClean="0"/>
              <a:t>‹N›</a:t>
            </a:fld>
            <a:endParaRPr lang="en-GB"/>
          </a:p>
        </p:txBody>
      </p:sp>
    </p:spTree>
    <p:extLst>
      <p:ext uri="{BB962C8B-B14F-4D97-AF65-F5344CB8AC3E}">
        <p14:creationId xmlns:p14="http://schemas.microsoft.com/office/powerpoint/2010/main" val="3669703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D4C5A5-33D0-4441-96FE-163C8B7C9D3F}" type="datetimeFigureOut">
              <a:rPr lang="en-GB" smtClean="0"/>
              <a:t>04/07/2023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04E1B5-63BC-4334-9D81-D58D41015F1C}" type="slidenum">
              <a:rPr lang="en-GB" smtClean="0"/>
              <a:t>‹N›</a:t>
            </a:fld>
            <a:endParaRPr lang="en-GB"/>
          </a:p>
        </p:txBody>
      </p:sp>
    </p:spTree>
    <p:extLst>
      <p:ext uri="{BB962C8B-B14F-4D97-AF65-F5344CB8AC3E}">
        <p14:creationId xmlns:p14="http://schemas.microsoft.com/office/powerpoint/2010/main" val="345047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E04E1B5-63BC-4334-9D81-D58D41015F1C}" type="slidenum">
              <a:rPr lang="en-GB" smtClean="0"/>
              <a:t>1</a:t>
            </a:fld>
            <a:endParaRPr lang="en-GB"/>
          </a:p>
        </p:txBody>
      </p:sp>
    </p:spTree>
    <p:extLst>
      <p:ext uri="{BB962C8B-B14F-4D97-AF65-F5344CB8AC3E}">
        <p14:creationId xmlns:p14="http://schemas.microsoft.com/office/powerpoint/2010/main" val="608194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10</a:t>
            </a:fld>
            <a:endParaRPr lang="en-GB"/>
          </a:p>
        </p:txBody>
      </p:sp>
    </p:spTree>
    <p:extLst>
      <p:ext uri="{BB962C8B-B14F-4D97-AF65-F5344CB8AC3E}">
        <p14:creationId xmlns:p14="http://schemas.microsoft.com/office/powerpoint/2010/main" val="1899788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11</a:t>
            </a:fld>
            <a:endParaRPr lang="en-GB"/>
          </a:p>
        </p:txBody>
      </p:sp>
    </p:spTree>
    <p:extLst>
      <p:ext uri="{BB962C8B-B14F-4D97-AF65-F5344CB8AC3E}">
        <p14:creationId xmlns:p14="http://schemas.microsoft.com/office/powerpoint/2010/main" val="1499591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12</a:t>
            </a:fld>
            <a:endParaRPr lang="en-GB"/>
          </a:p>
        </p:txBody>
      </p:sp>
    </p:spTree>
    <p:extLst>
      <p:ext uri="{BB962C8B-B14F-4D97-AF65-F5344CB8AC3E}">
        <p14:creationId xmlns:p14="http://schemas.microsoft.com/office/powerpoint/2010/main" val="3515647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13</a:t>
            </a:fld>
            <a:endParaRPr lang="en-GB"/>
          </a:p>
        </p:txBody>
      </p:sp>
    </p:spTree>
    <p:extLst>
      <p:ext uri="{BB962C8B-B14F-4D97-AF65-F5344CB8AC3E}">
        <p14:creationId xmlns:p14="http://schemas.microsoft.com/office/powerpoint/2010/main" val="423166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14</a:t>
            </a:fld>
            <a:endParaRPr lang="en-GB"/>
          </a:p>
        </p:txBody>
      </p:sp>
    </p:spTree>
    <p:extLst>
      <p:ext uri="{BB962C8B-B14F-4D97-AF65-F5344CB8AC3E}">
        <p14:creationId xmlns:p14="http://schemas.microsoft.com/office/powerpoint/2010/main" val="238550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15</a:t>
            </a:fld>
            <a:endParaRPr lang="en-GB"/>
          </a:p>
        </p:txBody>
      </p:sp>
    </p:spTree>
    <p:extLst>
      <p:ext uri="{BB962C8B-B14F-4D97-AF65-F5344CB8AC3E}">
        <p14:creationId xmlns:p14="http://schemas.microsoft.com/office/powerpoint/2010/main" val="1777257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16</a:t>
            </a:fld>
            <a:endParaRPr lang="en-GB"/>
          </a:p>
        </p:txBody>
      </p:sp>
    </p:spTree>
    <p:extLst>
      <p:ext uri="{BB962C8B-B14F-4D97-AF65-F5344CB8AC3E}">
        <p14:creationId xmlns:p14="http://schemas.microsoft.com/office/powerpoint/2010/main" val="3727766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17</a:t>
            </a:fld>
            <a:endParaRPr lang="en-GB"/>
          </a:p>
        </p:txBody>
      </p:sp>
    </p:spTree>
    <p:extLst>
      <p:ext uri="{BB962C8B-B14F-4D97-AF65-F5344CB8AC3E}">
        <p14:creationId xmlns:p14="http://schemas.microsoft.com/office/powerpoint/2010/main" val="1490314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18</a:t>
            </a:fld>
            <a:endParaRPr lang="en-GB"/>
          </a:p>
        </p:txBody>
      </p:sp>
    </p:spTree>
    <p:extLst>
      <p:ext uri="{BB962C8B-B14F-4D97-AF65-F5344CB8AC3E}">
        <p14:creationId xmlns:p14="http://schemas.microsoft.com/office/powerpoint/2010/main" val="1936182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19</a:t>
            </a:fld>
            <a:endParaRPr lang="en-GB"/>
          </a:p>
        </p:txBody>
      </p:sp>
    </p:spTree>
    <p:extLst>
      <p:ext uri="{BB962C8B-B14F-4D97-AF65-F5344CB8AC3E}">
        <p14:creationId xmlns:p14="http://schemas.microsoft.com/office/powerpoint/2010/main" val="1676942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a:t>
            </a:fld>
            <a:endParaRPr lang="en-GB"/>
          </a:p>
        </p:txBody>
      </p:sp>
    </p:spTree>
    <p:extLst>
      <p:ext uri="{BB962C8B-B14F-4D97-AF65-F5344CB8AC3E}">
        <p14:creationId xmlns:p14="http://schemas.microsoft.com/office/powerpoint/2010/main" val="1749662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20</a:t>
            </a:fld>
            <a:endParaRPr lang="en-GB"/>
          </a:p>
        </p:txBody>
      </p:sp>
    </p:spTree>
    <p:extLst>
      <p:ext uri="{BB962C8B-B14F-4D97-AF65-F5344CB8AC3E}">
        <p14:creationId xmlns:p14="http://schemas.microsoft.com/office/powerpoint/2010/main" val="1944343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21</a:t>
            </a:fld>
            <a:endParaRPr lang="en-GB"/>
          </a:p>
        </p:txBody>
      </p:sp>
    </p:spTree>
    <p:extLst>
      <p:ext uri="{BB962C8B-B14F-4D97-AF65-F5344CB8AC3E}">
        <p14:creationId xmlns:p14="http://schemas.microsoft.com/office/powerpoint/2010/main" val="135851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22</a:t>
            </a:fld>
            <a:endParaRPr lang="en-GB"/>
          </a:p>
        </p:txBody>
      </p:sp>
    </p:spTree>
    <p:extLst>
      <p:ext uri="{BB962C8B-B14F-4D97-AF65-F5344CB8AC3E}">
        <p14:creationId xmlns:p14="http://schemas.microsoft.com/office/powerpoint/2010/main" val="397025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3</a:t>
            </a:fld>
            <a:endParaRPr lang="en-GB"/>
          </a:p>
        </p:txBody>
      </p:sp>
    </p:spTree>
    <p:extLst>
      <p:ext uri="{BB962C8B-B14F-4D97-AF65-F5344CB8AC3E}">
        <p14:creationId xmlns:p14="http://schemas.microsoft.com/office/powerpoint/2010/main" val="3640839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4</a:t>
            </a:fld>
            <a:endParaRPr lang="en-GB"/>
          </a:p>
        </p:txBody>
      </p:sp>
    </p:spTree>
    <p:extLst>
      <p:ext uri="{BB962C8B-B14F-4D97-AF65-F5344CB8AC3E}">
        <p14:creationId xmlns:p14="http://schemas.microsoft.com/office/powerpoint/2010/main" val="120441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5</a:t>
            </a:fld>
            <a:endParaRPr lang="en-GB"/>
          </a:p>
        </p:txBody>
      </p:sp>
    </p:spTree>
    <p:extLst>
      <p:ext uri="{BB962C8B-B14F-4D97-AF65-F5344CB8AC3E}">
        <p14:creationId xmlns:p14="http://schemas.microsoft.com/office/powerpoint/2010/main" val="1737660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6</a:t>
            </a:fld>
            <a:endParaRPr lang="en-GB"/>
          </a:p>
        </p:txBody>
      </p:sp>
    </p:spTree>
    <p:extLst>
      <p:ext uri="{BB962C8B-B14F-4D97-AF65-F5344CB8AC3E}">
        <p14:creationId xmlns:p14="http://schemas.microsoft.com/office/powerpoint/2010/main" val="1078056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7</a:t>
            </a:fld>
            <a:endParaRPr lang="en-GB"/>
          </a:p>
        </p:txBody>
      </p:sp>
    </p:spTree>
    <p:extLst>
      <p:ext uri="{BB962C8B-B14F-4D97-AF65-F5344CB8AC3E}">
        <p14:creationId xmlns:p14="http://schemas.microsoft.com/office/powerpoint/2010/main" val="185891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8</a:t>
            </a:fld>
            <a:endParaRPr lang="en-GB"/>
          </a:p>
        </p:txBody>
      </p:sp>
    </p:spTree>
    <p:extLst>
      <p:ext uri="{BB962C8B-B14F-4D97-AF65-F5344CB8AC3E}">
        <p14:creationId xmlns:p14="http://schemas.microsoft.com/office/powerpoint/2010/main" val="72631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9</a:t>
            </a:fld>
            <a:endParaRPr lang="en-GB"/>
          </a:p>
        </p:txBody>
      </p:sp>
    </p:spTree>
    <p:extLst>
      <p:ext uri="{BB962C8B-B14F-4D97-AF65-F5344CB8AC3E}">
        <p14:creationId xmlns:p14="http://schemas.microsoft.com/office/powerpoint/2010/main" val="338868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stile</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04/07/2023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216873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04/07/2023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404128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04/07/2023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35809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04/07/2023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32126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04/07/2023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201747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2C790A91-0F3D-9944-94EF-F5C93CDE0643}" type="datetimeFigureOut">
              <a:rPr lang="it-IT" smtClean="0"/>
              <a:t>04/07/2023</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61006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2C790A91-0F3D-9944-94EF-F5C93CDE0643}" type="datetimeFigureOut">
              <a:rPr lang="it-IT" smtClean="0"/>
              <a:t>04/07/2023</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201536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2C790A91-0F3D-9944-94EF-F5C93CDE0643}" type="datetimeFigureOut">
              <a:rPr lang="it-IT" smtClean="0"/>
              <a:t>04/07/2023</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769511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2C790A91-0F3D-9944-94EF-F5C93CDE0643}" type="datetimeFigureOut">
              <a:rPr lang="it-IT" smtClean="0"/>
              <a:t>04/07/2023</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23462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04/07/2023</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74824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04/07/2023</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65910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90A91-0F3D-9944-94EF-F5C93CDE0643}" type="datetimeFigureOut">
              <a:rPr lang="it-IT" smtClean="0"/>
              <a:t>04/07/2023</a:t>
            </a:fld>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A2948-A980-434D-BAB3-FF8DF2F4692E}" type="slidenum">
              <a:rPr lang="it-IT" smtClean="0"/>
              <a:t>‹N›</a:t>
            </a:fld>
            <a:endParaRPr lang="it-IT"/>
          </a:p>
        </p:txBody>
      </p:sp>
    </p:spTree>
    <p:extLst>
      <p:ext uri="{BB962C8B-B14F-4D97-AF65-F5344CB8AC3E}">
        <p14:creationId xmlns:p14="http://schemas.microsoft.com/office/powerpoint/2010/main" val="172220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jpe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jpeg"/><Relationship Id="rId11" Type="http://schemas.openxmlformats.org/officeDocument/2006/relationships/image" Target="../media/image36.png"/><Relationship Id="rId5" Type="http://schemas.openxmlformats.org/officeDocument/2006/relationships/image" Target="../media/image26.jpeg"/><Relationship Id="rId10" Type="http://schemas.openxmlformats.org/officeDocument/2006/relationships/image" Target="../media/image35.png"/><Relationship Id="rId4" Type="http://schemas.openxmlformats.org/officeDocument/2006/relationships/image" Target="../media/image25.jpe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jpeg"/><Relationship Id="rId11" Type="http://schemas.openxmlformats.org/officeDocument/2006/relationships/image" Target="../media/image45.png"/><Relationship Id="rId5" Type="http://schemas.openxmlformats.org/officeDocument/2006/relationships/image" Target="../media/image30.jpeg"/><Relationship Id="rId10" Type="http://schemas.openxmlformats.org/officeDocument/2006/relationships/image" Target="../media/image44.png"/><Relationship Id="rId4" Type="http://schemas.openxmlformats.org/officeDocument/2006/relationships/image" Target="../media/image29.jpe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7.png"/><Relationship Id="rId7" Type="http://schemas.openxmlformats.org/officeDocument/2006/relationships/image" Target="../media/image35.jpeg"/><Relationship Id="rId12"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4.jpeg"/><Relationship Id="rId11" Type="http://schemas.openxmlformats.org/officeDocument/2006/relationships/image" Target="../media/image53.png"/><Relationship Id="rId5" Type="http://schemas.openxmlformats.org/officeDocument/2006/relationships/image" Target="../media/image33.jpe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7.png"/><Relationship Id="rId7" Type="http://schemas.openxmlformats.org/officeDocument/2006/relationships/image" Target="../media/image39.jpeg"/><Relationship Id="rId12"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8.jpeg"/><Relationship Id="rId11" Type="http://schemas.openxmlformats.org/officeDocument/2006/relationships/image" Target="../media/image62.png"/><Relationship Id="rId5" Type="http://schemas.openxmlformats.org/officeDocument/2006/relationships/image" Target="../media/image37.jpe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44.jpeg"/><Relationship Id="rId12"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3.jpeg"/><Relationship Id="rId11" Type="http://schemas.openxmlformats.org/officeDocument/2006/relationships/image" Target="../media/image74.png"/><Relationship Id="rId5" Type="http://schemas.openxmlformats.org/officeDocument/2006/relationships/image" Target="../media/image42.jpeg"/><Relationship Id="rId10" Type="http://schemas.openxmlformats.org/officeDocument/2006/relationships/image" Target="../media/image73.png"/><Relationship Id="rId4" Type="http://schemas.openxmlformats.org/officeDocument/2006/relationships/image" Target="../media/image41.jpeg"/><Relationship Id="rId9" Type="http://schemas.openxmlformats.org/officeDocument/2006/relationships/image" Target="../media/image46.jpeg"/></Relationships>
</file>

<file path=ppt/slides/_rels/slide1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7.png"/><Relationship Id="rId7"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s>
</file>

<file path=ppt/slides/_rels/slide1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7.png"/><Relationship Id="rId7"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png"/><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72.png"/><Relationship Id="rId10" Type="http://schemas.openxmlformats.org/officeDocument/2006/relationships/image" Target="../media/image64.png"/><Relationship Id="rId4" Type="http://schemas.openxmlformats.org/officeDocument/2006/relationships/image" Target="../media/image5.jpe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5.jpeg"/><Relationship Id="rId7"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7.png"/><Relationship Id="rId9" Type="http://schemas.openxmlformats.org/officeDocument/2006/relationships/image" Target="../media/image70.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4.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6.jpg"/><Relationship Id="rId4" Type="http://schemas.openxmlformats.org/officeDocument/2006/relationships/image" Target="../media/image3.jpe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7.pn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7.png"/><Relationship Id="rId7"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ban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11" name="Rettangolo 10"/>
          <p:cNvSpPr/>
          <p:nvPr/>
        </p:nvSpPr>
        <p:spPr>
          <a:xfrm>
            <a:off x="0" y="5325240"/>
            <a:ext cx="12192000" cy="1532759"/>
          </a:xfrm>
          <a:prstGeom prst="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ctangle 2">
            <a:extLst>
              <a:ext uri="{FF2B5EF4-FFF2-40B4-BE49-F238E27FC236}">
                <a16:creationId xmlns:a16="http://schemas.microsoft.com/office/drawing/2014/main" id="{D195D45E-A0A7-3FC4-55EE-DC06EEC8CDF0}"/>
              </a:ext>
            </a:extLst>
          </p:cNvPr>
          <p:cNvSpPr/>
          <p:nvPr/>
        </p:nvSpPr>
        <p:spPr>
          <a:xfrm>
            <a:off x="678113" y="5468701"/>
            <a:ext cx="1624665" cy="1246909"/>
          </a:xfrm>
          <a:prstGeom prst="rect">
            <a:avLst/>
          </a:prstGeom>
          <a:ln>
            <a:solidFill>
              <a:srgbClr val="4A7EB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62E2C22-6410-BFCC-7E75-61F3EF3439F3}"/>
              </a:ext>
            </a:extLst>
          </p:cNvPr>
          <p:cNvSpPr/>
          <p:nvPr/>
        </p:nvSpPr>
        <p:spPr>
          <a:xfrm>
            <a:off x="2980891" y="5468701"/>
            <a:ext cx="1624665" cy="12469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D57FBD8-41E3-EFCA-B9B5-AF6BBD13CA89}"/>
              </a:ext>
            </a:extLst>
          </p:cNvPr>
          <p:cNvSpPr/>
          <p:nvPr/>
        </p:nvSpPr>
        <p:spPr>
          <a:xfrm>
            <a:off x="5283669" y="5468701"/>
            <a:ext cx="1624665" cy="12469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7F20DA70-63A6-8C3B-D3D7-BCA7582A531E}"/>
              </a:ext>
            </a:extLst>
          </p:cNvPr>
          <p:cNvSpPr/>
          <p:nvPr/>
        </p:nvSpPr>
        <p:spPr>
          <a:xfrm>
            <a:off x="7586447" y="5468700"/>
            <a:ext cx="1624665" cy="12469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5B3EDA7A-C2FE-104F-A798-B57E12F134BE}"/>
              </a:ext>
            </a:extLst>
          </p:cNvPr>
          <p:cNvSpPr/>
          <p:nvPr/>
        </p:nvSpPr>
        <p:spPr>
          <a:xfrm>
            <a:off x="9889225" y="5468701"/>
            <a:ext cx="1624665" cy="12469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CasellaDiTesto 9">
            <a:extLst>
              <a:ext uri="{FF2B5EF4-FFF2-40B4-BE49-F238E27FC236}">
                <a16:creationId xmlns:a16="http://schemas.microsoft.com/office/drawing/2014/main" id="{25D6C0D8-3AB5-2879-A1AE-3041DE17451A}"/>
              </a:ext>
            </a:extLst>
          </p:cNvPr>
          <p:cNvSpPr txBox="1"/>
          <p:nvPr/>
        </p:nvSpPr>
        <p:spPr>
          <a:xfrm>
            <a:off x="217714" y="1147821"/>
            <a:ext cx="11875962" cy="923330"/>
          </a:xfrm>
          <a:prstGeom prst="rect">
            <a:avLst/>
          </a:prstGeom>
          <a:noFill/>
        </p:spPr>
        <p:txBody>
          <a:bodyPr wrap="square" rtlCol="0">
            <a:spAutoFit/>
          </a:bodyPr>
          <a:lstStyle/>
          <a:p>
            <a:r>
              <a:rPr lang="it-IT" sz="2800">
                <a:solidFill>
                  <a:srgbClr val="971720"/>
                </a:solidFill>
                <a:latin typeface="Century Gothic"/>
                <a:cs typeface="Century Gothic"/>
              </a:rPr>
              <a:t>D</a:t>
            </a:r>
            <a:r>
              <a:rPr lang="it-IT">
                <a:solidFill>
                  <a:srgbClr val="162230"/>
                </a:solidFill>
                <a:latin typeface="Century Gothic"/>
                <a:cs typeface="Century Gothic"/>
              </a:rPr>
              <a:t>IPARTIMENTO DI </a:t>
            </a:r>
            <a:r>
              <a:rPr lang="it-IT" sz="2800">
                <a:solidFill>
                  <a:srgbClr val="971720"/>
                </a:solidFill>
                <a:latin typeface="Century Gothic"/>
                <a:cs typeface="Century Gothic"/>
              </a:rPr>
              <a:t>I</a:t>
            </a:r>
            <a:r>
              <a:rPr lang="it-IT">
                <a:solidFill>
                  <a:srgbClr val="162230"/>
                </a:solidFill>
                <a:latin typeface="Century Gothic"/>
                <a:cs typeface="Century Gothic"/>
              </a:rPr>
              <a:t>NGEGNERIA</a:t>
            </a:r>
            <a:r>
              <a:rPr lang="it-IT">
                <a:latin typeface="Century Gothic"/>
                <a:cs typeface="Century Gothic"/>
              </a:rPr>
              <a:t> </a:t>
            </a:r>
            <a:r>
              <a:rPr lang="it-IT" sz="2800">
                <a:solidFill>
                  <a:srgbClr val="971720"/>
                </a:solidFill>
                <a:latin typeface="Century Gothic"/>
                <a:cs typeface="Century Gothic"/>
              </a:rPr>
              <a:t>E</a:t>
            </a:r>
            <a:r>
              <a:rPr lang="it-IT">
                <a:solidFill>
                  <a:srgbClr val="162230"/>
                </a:solidFill>
                <a:latin typeface="Century Gothic"/>
                <a:cs typeface="Century Gothic"/>
              </a:rPr>
              <a:t>LETTRICA E </a:t>
            </a:r>
            <a:r>
              <a:rPr lang="it-IT" sz="2800">
                <a:solidFill>
                  <a:srgbClr val="971720"/>
                </a:solidFill>
                <a:latin typeface="Century Gothic"/>
                <a:cs typeface="Century Gothic"/>
              </a:rPr>
              <a:t>T</a:t>
            </a:r>
            <a:r>
              <a:rPr lang="it-IT">
                <a:solidFill>
                  <a:srgbClr val="162230"/>
                </a:solidFill>
                <a:latin typeface="Century Gothic"/>
                <a:cs typeface="Century Gothic"/>
              </a:rPr>
              <a:t>ECNOLOGIE DEL</a:t>
            </a:r>
            <a:r>
              <a:rPr lang="it-IT">
                <a:latin typeface="Century Gothic"/>
                <a:cs typeface="Century Gothic"/>
              </a:rPr>
              <a:t>L’</a:t>
            </a:r>
            <a:r>
              <a:rPr lang="it-IT" sz="2800">
                <a:solidFill>
                  <a:srgbClr val="971720"/>
                </a:solidFill>
                <a:latin typeface="Century Gothic"/>
                <a:cs typeface="Century Gothic"/>
              </a:rPr>
              <a:t>I</a:t>
            </a:r>
            <a:r>
              <a:rPr lang="it-IT">
                <a:solidFill>
                  <a:srgbClr val="162230"/>
                </a:solidFill>
                <a:latin typeface="Century Gothic"/>
                <a:cs typeface="Century Gothic"/>
              </a:rPr>
              <a:t>NFORMAZIONE</a:t>
            </a:r>
          </a:p>
          <a:p>
            <a:endParaRPr lang="it-IT" sz="800">
              <a:solidFill>
                <a:srgbClr val="162230"/>
              </a:solidFill>
              <a:latin typeface="Century Gothic"/>
              <a:cs typeface="Century Gothic"/>
            </a:endParaRPr>
          </a:p>
          <a:p>
            <a:r>
              <a:rPr lang="it-IT">
                <a:solidFill>
                  <a:srgbClr val="162230"/>
                </a:solidFill>
                <a:latin typeface="Century Gothic"/>
                <a:cs typeface="Century Gothic"/>
              </a:rPr>
              <a:t>SCUOLA POLITECNICA E DELLE SCIENZE DI BASE</a:t>
            </a:r>
          </a:p>
        </p:txBody>
      </p:sp>
      <p:sp>
        <p:nvSpPr>
          <p:cNvPr id="32" name="CasellaDiTesto 12">
            <a:extLst>
              <a:ext uri="{FF2B5EF4-FFF2-40B4-BE49-F238E27FC236}">
                <a16:creationId xmlns:a16="http://schemas.microsoft.com/office/drawing/2014/main" id="{38EFD608-08ED-887B-303A-AEDE2A4AA94C}"/>
              </a:ext>
            </a:extLst>
          </p:cNvPr>
          <p:cNvSpPr txBox="1"/>
          <p:nvPr/>
        </p:nvSpPr>
        <p:spPr>
          <a:xfrm>
            <a:off x="217714" y="2509519"/>
            <a:ext cx="11974286" cy="3400931"/>
          </a:xfrm>
          <a:prstGeom prst="rect">
            <a:avLst/>
          </a:prstGeom>
          <a:noFill/>
        </p:spPr>
        <p:txBody>
          <a:bodyPr wrap="square" rtlCol="0">
            <a:spAutoFit/>
          </a:bodyPr>
          <a:lstStyle/>
          <a:p>
            <a:pPr algn="ct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2800">
                <a:solidFill>
                  <a:srgbClr val="971720"/>
                </a:solidFill>
                <a:latin typeface="Century Gothic"/>
                <a:cs typeface="Century Gothic"/>
              </a:rPr>
              <a:t>MODELLING, PLANNING AND CONTROL OF AN</a:t>
            </a:r>
            <a:br>
              <a:rPr lang="it-IT" sz="2800">
                <a:solidFill>
                  <a:srgbClr val="971720"/>
                </a:solidFill>
                <a:latin typeface="Century Gothic"/>
                <a:cs typeface="Century Gothic"/>
              </a:rPr>
            </a:br>
            <a:r>
              <a:rPr lang="it-IT" sz="2800">
                <a:solidFill>
                  <a:srgbClr val="971720"/>
                </a:solidFill>
                <a:latin typeface="Century Gothic"/>
                <a:cs typeface="Century Gothic"/>
              </a:rPr>
              <a:t>AERIAL MANIPULATOR</a:t>
            </a:r>
          </a:p>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2000">
                <a:latin typeface="Century Gothic"/>
                <a:cs typeface="Century Gothic"/>
              </a:rPr>
              <a:t>Giovanni Buiano    					                       Prof. </a:t>
            </a:r>
            <a:br>
              <a:rPr lang="it-IT" sz="2000">
                <a:latin typeface="Century Gothic"/>
                <a:cs typeface="Century Gothic"/>
              </a:rPr>
            </a:br>
            <a:r>
              <a:rPr lang="it-IT" sz="2000">
                <a:latin typeface="Century Gothic"/>
                <a:cs typeface="Century Gothic"/>
              </a:rPr>
              <a:t>P38000152                                                                                                FABIO RUGGIERO</a:t>
            </a:r>
            <a:br>
              <a:rPr lang="it-IT" sz="2000">
                <a:latin typeface="Century Gothic"/>
                <a:cs typeface="Century Gothic"/>
              </a:rPr>
            </a:br>
            <a:br>
              <a:rPr lang="it-IT" sz="2000">
                <a:latin typeface="Century Gothic"/>
                <a:cs typeface="Century Gothic"/>
              </a:rPr>
            </a:br>
            <a:r>
              <a:rPr lang="it-IT" sz="2000">
                <a:latin typeface="Century Gothic"/>
                <a:cs typeface="Century Gothic"/>
              </a:rPr>
              <a:t>Corrado Verde </a:t>
            </a:r>
            <a:r>
              <a:rPr lang="it-IT" sz="2800">
                <a:latin typeface="Century Gothic"/>
                <a:cs typeface="Century Gothic"/>
              </a:rPr>
              <a:t>				                         </a:t>
            </a:r>
            <a:r>
              <a:rPr lang="it-IT" sz="2000" err="1">
                <a:latin typeface="Century Gothic"/>
                <a:cs typeface="Century Gothic"/>
              </a:rPr>
              <a:t>Academic</a:t>
            </a:r>
            <a:r>
              <a:rPr lang="it-IT" sz="2000">
                <a:latin typeface="Century Gothic"/>
                <a:cs typeface="Century Gothic"/>
              </a:rPr>
              <a:t> </a:t>
            </a:r>
            <a:r>
              <a:rPr lang="it-IT" sz="2000" err="1">
                <a:latin typeface="Century Gothic"/>
                <a:cs typeface="Century Gothic"/>
              </a:rPr>
              <a:t>Year</a:t>
            </a:r>
            <a:r>
              <a:rPr lang="it-IT" sz="2000">
                <a:latin typeface="Century Gothic"/>
                <a:cs typeface="Century Gothic"/>
              </a:rPr>
              <a:t> 2022/2023                              </a:t>
            </a:r>
            <a:br>
              <a:rPr lang="it-IT" sz="2000">
                <a:latin typeface="Century Gothic"/>
                <a:cs typeface="Century Gothic"/>
              </a:rPr>
            </a:br>
            <a:r>
              <a:rPr lang="it-IT" sz="2000">
                <a:latin typeface="Century Gothic"/>
                <a:cs typeface="Century Gothic"/>
              </a:rPr>
              <a:t>P38000139</a:t>
            </a:r>
            <a:br>
              <a:rPr lang="it-IT" sz="2800">
                <a:latin typeface="Century Gothic"/>
                <a:cs typeface="Century Gothic"/>
              </a:rPr>
            </a:br>
            <a:r>
              <a:rPr lang="it-IT" sz="2800">
                <a:latin typeface="Century Gothic"/>
                <a:cs typeface="Century Gothic"/>
              </a:rPr>
              <a:t>									</a:t>
            </a:r>
          </a:p>
        </p:txBody>
      </p:sp>
      <p:sp>
        <p:nvSpPr>
          <p:cNvPr id="34" name="CasellaDiTesto 11">
            <a:extLst>
              <a:ext uri="{FF2B5EF4-FFF2-40B4-BE49-F238E27FC236}">
                <a16:creationId xmlns:a16="http://schemas.microsoft.com/office/drawing/2014/main" id="{544B29C9-AD94-C7B7-2FFE-708F9C0DC931}"/>
              </a:ext>
            </a:extLst>
          </p:cNvPr>
          <p:cNvSpPr txBox="1"/>
          <p:nvPr/>
        </p:nvSpPr>
        <p:spPr>
          <a:xfrm>
            <a:off x="1380697" y="2108102"/>
            <a:ext cx="9075155" cy="369332"/>
          </a:xfrm>
          <a:prstGeom prst="rect">
            <a:avLst/>
          </a:prstGeom>
          <a:noFill/>
        </p:spPr>
        <p:txBody>
          <a:bodyPr wrap="square" rtlCol="0">
            <a:spAutoFit/>
          </a:bodyPr>
          <a:lstStyle/>
          <a:p>
            <a:pPr algn="ctr"/>
            <a:r>
              <a:rPr lang="it-IT" b="1">
                <a:solidFill>
                  <a:srgbClr val="162230"/>
                </a:solidFill>
                <a:latin typeface="Century Gothic"/>
                <a:cs typeface="Century Gothic"/>
              </a:rPr>
              <a:t>FIELD AND SERVICE ROBOTICS TECHINCAL PROJECT </a:t>
            </a:r>
          </a:p>
        </p:txBody>
      </p:sp>
      <p:pic>
        <p:nvPicPr>
          <p:cNvPr id="8" name="Immagine 7" descr="Immagine che contiene aeromobile, trasporto, cielo, aria aperta&#10;&#10;Descrizione generata automaticamente">
            <a:extLst>
              <a:ext uri="{FF2B5EF4-FFF2-40B4-BE49-F238E27FC236}">
                <a16:creationId xmlns:a16="http://schemas.microsoft.com/office/drawing/2014/main" id="{7AFC46C2-C925-76CE-9733-4BAFD843B7BA}"/>
              </a:ext>
            </a:extLst>
          </p:cNvPr>
          <p:cNvPicPr>
            <a:picLocks noChangeAspect="1"/>
          </p:cNvPicPr>
          <p:nvPr/>
        </p:nvPicPr>
        <p:blipFill>
          <a:blip r:embed="rId4"/>
          <a:stretch>
            <a:fillRect/>
          </a:stretch>
        </p:blipFill>
        <p:spPr>
          <a:xfrm>
            <a:off x="601431" y="5426208"/>
            <a:ext cx="1795375" cy="1330822"/>
          </a:xfrm>
          <a:prstGeom prst="rect">
            <a:avLst/>
          </a:prstGeom>
        </p:spPr>
      </p:pic>
      <p:pic>
        <p:nvPicPr>
          <p:cNvPr id="13" name="Immagine 12" descr="Immagine che contiene Arte bambini, design, cubo&#10;&#10;Descrizione generata automaticamente con attendibilità media">
            <a:extLst>
              <a:ext uri="{FF2B5EF4-FFF2-40B4-BE49-F238E27FC236}">
                <a16:creationId xmlns:a16="http://schemas.microsoft.com/office/drawing/2014/main" id="{5A13D85F-856D-AA80-0CD7-F9573EADD391}"/>
              </a:ext>
            </a:extLst>
          </p:cNvPr>
          <p:cNvPicPr>
            <a:picLocks noChangeAspect="1"/>
          </p:cNvPicPr>
          <p:nvPr/>
        </p:nvPicPr>
        <p:blipFill>
          <a:blip r:embed="rId5"/>
          <a:stretch>
            <a:fillRect/>
          </a:stretch>
        </p:blipFill>
        <p:spPr>
          <a:xfrm>
            <a:off x="2886862" y="5426207"/>
            <a:ext cx="1812721" cy="1360597"/>
          </a:xfrm>
          <a:prstGeom prst="rect">
            <a:avLst/>
          </a:prstGeom>
        </p:spPr>
      </p:pic>
      <p:pic>
        <p:nvPicPr>
          <p:cNvPr id="17" name="Immagine 16" descr="Immagine che contiene schermata, diagramma, pixel&#10;&#10;Descrizione generata automaticamente">
            <a:extLst>
              <a:ext uri="{FF2B5EF4-FFF2-40B4-BE49-F238E27FC236}">
                <a16:creationId xmlns:a16="http://schemas.microsoft.com/office/drawing/2014/main" id="{EEC134A3-E7E2-C2C6-5903-CA9370049860}"/>
              </a:ext>
            </a:extLst>
          </p:cNvPr>
          <p:cNvPicPr>
            <a:picLocks noChangeAspect="1"/>
          </p:cNvPicPr>
          <p:nvPr/>
        </p:nvPicPr>
        <p:blipFill>
          <a:blip r:embed="rId6"/>
          <a:stretch>
            <a:fillRect/>
          </a:stretch>
        </p:blipFill>
        <p:spPr>
          <a:xfrm>
            <a:off x="7586444" y="5433222"/>
            <a:ext cx="1718693" cy="1323808"/>
          </a:xfrm>
          <a:prstGeom prst="rect">
            <a:avLst/>
          </a:prstGeom>
        </p:spPr>
      </p:pic>
      <p:pic>
        <p:nvPicPr>
          <p:cNvPr id="20" name="Immagine 19" descr="Immagine che contiene diagramma, schizzo, linea, disegno&#10;&#10;Descrizione generata automaticamente">
            <a:extLst>
              <a:ext uri="{FF2B5EF4-FFF2-40B4-BE49-F238E27FC236}">
                <a16:creationId xmlns:a16="http://schemas.microsoft.com/office/drawing/2014/main" id="{9C52686B-5A12-048E-8A6E-8B405DABF90D}"/>
              </a:ext>
            </a:extLst>
          </p:cNvPr>
          <p:cNvPicPr>
            <a:picLocks noChangeAspect="1"/>
          </p:cNvPicPr>
          <p:nvPr/>
        </p:nvPicPr>
        <p:blipFill>
          <a:blip r:embed="rId7"/>
          <a:stretch>
            <a:fillRect/>
          </a:stretch>
        </p:blipFill>
        <p:spPr>
          <a:xfrm>
            <a:off x="5189639" y="5433222"/>
            <a:ext cx="1853551" cy="1316829"/>
          </a:xfrm>
          <a:prstGeom prst="rect">
            <a:avLst/>
          </a:prstGeom>
        </p:spPr>
      </p:pic>
      <p:pic>
        <p:nvPicPr>
          <p:cNvPr id="23" name="Immagine 22" descr="Immagine che contiene testo, schermata, Carattere, linea&#10;&#10;Descrizione generata automaticamente">
            <a:extLst>
              <a:ext uri="{FF2B5EF4-FFF2-40B4-BE49-F238E27FC236}">
                <a16:creationId xmlns:a16="http://schemas.microsoft.com/office/drawing/2014/main" id="{5FC9B480-1F97-1FFC-8843-83713D3F79C2}"/>
              </a:ext>
            </a:extLst>
          </p:cNvPr>
          <p:cNvPicPr>
            <a:picLocks noChangeAspect="1"/>
          </p:cNvPicPr>
          <p:nvPr/>
        </p:nvPicPr>
        <p:blipFill>
          <a:blip r:embed="rId8"/>
          <a:stretch>
            <a:fillRect/>
          </a:stretch>
        </p:blipFill>
        <p:spPr>
          <a:xfrm>
            <a:off x="9763715" y="5417638"/>
            <a:ext cx="1969706" cy="1327156"/>
          </a:xfrm>
          <a:prstGeom prst="rect">
            <a:avLst/>
          </a:prstGeom>
        </p:spPr>
      </p:pic>
    </p:spTree>
    <p:extLst>
      <p:ext uri="{BB962C8B-B14F-4D97-AF65-F5344CB8AC3E}">
        <p14:creationId xmlns:p14="http://schemas.microsoft.com/office/powerpoint/2010/main" val="316546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linea, Diagramma, diagramma, testo&#10;&#10;Descrizione generata automaticamente">
            <a:extLst>
              <a:ext uri="{FF2B5EF4-FFF2-40B4-BE49-F238E27FC236}">
                <a16:creationId xmlns:a16="http://schemas.microsoft.com/office/drawing/2014/main" id="{B93DD153-EF78-AC16-26D8-1DE79D58CAE3}"/>
              </a:ext>
            </a:extLst>
          </p:cNvPr>
          <p:cNvPicPr>
            <a:picLocks noChangeAspect="1"/>
          </p:cNvPicPr>
          <p:nvPr/>
        </p:nvPicPr>
        <p:blipFill>
          <a:blip r:embed="rId3"/>
          <a:stretch>
            <a:fillRect/>
          </a:stretch>
        </p:blipFill>
        <p:spPr>
          <a:xfrm>
            <a:off x="4299796" y="235974"/>
            <a:ext cx="3923197" cy="2942398"/>
          </a:xfrm>
          <a:prstGeom prst="rect">
            <a:avLst/>
          </a:prstGeom>
        </p:spPr>
      </p:pic>
      <p:pic>
        <p:nvPicPr>
          <p:cNvPr id="5" name="Immagine 4" descr="Immagine che contiene testo, diagramma, linea, Diagramma&#10;&#10;Descrizione generata automaticamente">
            <a:extLst>
              <a:ext uri="{FF2B5EF4-FFF2-40B4-BE49-F238E27FC236}">
                <a16:creationId xmlns:a16="http://schemas.microsoft.com/office/drawing/2014/main" id="{9D9E391A-3DFD-7E11-A978-0CA02BFD7B6B}"/>
              </a:ext>
            </a:extLst>
          </p:cNvPr>
          <p:cNvPicPr>
            <a:picLocks noChangeAspect="1"/>
          </p:cNvPicPr>
          <p:nvPr/>
        </p:nvPicPr>
        <p:blipFill>
          <a:blip r:embed="rId4"/>
          <a:stretch>
            <a:fillRect/>
          </a:stretch>
        </p:blipFill>
        <p:spPr>
          <a:xfrm>
            <a:off x="8069913" y="239511"/>
            <a:ext cx="3827119" cy="2870339"/>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3A126381-CADC-F0E8-426F-E23E591DFB48}"/>
              </a:ext>
            </a:extLst>
          </p:cNvPr>
          <p:cNvPicPr>
            <a:picLocks noChangeAspect="1"/>
          </p:cNvPicPr>
          <p:nvPr/>
        </p:nvPicPr>
        <p:blipFill>
          <a:blip r:embed="rId5"/>
          <a:stretch>
            <a:fillRect/>
          </a:stretch>
        </p:blipFill>
        <p:spPr>
          <a:xfrm>
            <a:off x="8009175" y="3109850"/>
            <a:ext cx="4066979" cy="3050234"/>
          </a:xfrm>
          <a:prstGeom prst="rect">
            <a:avLst/>
          </a:prstGeom>
        </p:spPr>
      </p:pic>
      <p:pic>
        <p:nvPicPr>
          <p:cNvPr id="11" name="Immagine 10" descr="Immagine che contiene testo, linea, Diagramma, diagramma&#10;&#10;Descrizione generata automaticamente">
            <a:extLst>
              <a:ext uri="{FF2B5EF4-FFF2-40B4-BE49-F238E27FC236}">
                <a16:creationId xmlns:a16="http://schemas.microsoft.com/office/drawing/2014/main" id="{61242FBB-BEFD-74F5-0007-7891AD6F127E}"/>
              </a:ext>
            </a:extLst>
          </p:cNvPr>
          <p:cNvPicPr>
            <a:picLocks noChangeAspect="1"/>
          </p:cNvPicPr>
          <p:nvPr/>
        </p:nvPicPr>
        <p:blipFill>
          <a:blip r:embed="rId6"/>
          <a:stretch>
            <a:fillRect/>
          </a:stretch>
        </p:blipFill>
        <p:spPr>
          <a:xfrm>
            <a:off x="4334777" y="3205791"/>
            <a:ext cx="3853234" cy="2889926"/>
          </a:xfrm>
          <a:prstGeom prst="rect">
            <a:avLst/>
          </a:prstGeom>
        </p:spPr>
      </p:pic>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E94799C1-A27F-D344-EDAA-7F2A40A70D05}"/>
              </a:ext>
            </a:extLst>
          </p:cNvPr>
          <p:cNvSpPr txBox="1"/>
          <p:nvPr/>
        </p:nvSpPr>
        <p:spPr>
          <a:xfrm>
            <a:off x="294968" y="235974"/>
            <a:ext cx="4227872" cy="800219"/>
          </a:xfrm>
          <a:prstGeom prst="rect">
            <a:avLst/>
          </a:prstGeom>
          <a:noFill/>
        </p:spPr>
        <p:txBody>
          <a:bodyPr wrap="square" rtlCol="0">
            <a:spAutoFit/>
          </a:bodyPr>
          <a:lstStyle/>
          <a:p>
            <a:r>
              <a:rPr lang="it-IT" sz="2800" err="1">
                <a:solidFill>
                  <a:srgbClr val="971720"/>
                </a:solidFill>
                <a:latin typeface="Century Gothic"/>
              </a:rPr>
              <a:t>Geometric</a:t>
            </a:r>
            <a:r>
              <a:rPr lang="it-IT" sz="2800">
                <a:solidFill>
                  <a:srgbClr val="971720"/>
                </a:solidFill>
                <a:latin typeface="Century Gothic"/>
              </a:rPr>
              <a:t> Controller</a:t>
            </a:r>
            <a:endParaRPr lang="it-IT" sz="2800"/>
          </a:p>
          <a:p>
            <a:endParaRPr lang="it-IT"/>
          </a:p>
        </p:txBody>
      </p:sp>
      <p:sp>
        <p:nvSpPr>
          <p:cNvPr id="15" name="CasellaDiTesto 14">
            <a:extLst>
              <a:ext uri="{FF2B5EF4-FFF2-40B4-BE49-F238E27FC236}">
                <a16:creationId xmlns:a16="http://schemas.microsoft.com/office/drawing/2014/main" id="{E2B25E98-84AB-3B89-A1EC-55AF204AFEA4}"/>
              </a:ext>
            </a:extLst>
          </p:cNvPr>
          <p:cNvSpPr txBox="1"/>
          <p:nvPr/>
        </p:nvSpPr>
        <p:spPr>
          <a:xfrm>
            <a:off x="343589" y="913130"/>
            <a:ext cx="4026170" cy="3139321"/>
          </a:xfrm>
          <a:prstGeom prst="rect">
            <a:avLst/>
          </a:prstGeom>
          <a:noFill/>
        </p:spPr>
        <p:txBody>
          <a:bodyPr wrap="square">
            <a:spAutoFit/>
          </a:bodyPr>
          <a:lstStyle/>
          <a:p>
            <a:r>
              <a:rPr lang="it-IT" err="1">
                <a:latin typeface="Century Gothic" panose="020B0502020202020204" pitchFamily="34" charset="0"/>
              </a:rPr>
              <a:t>This</a:t>
            </a:r>
            <a:r>
              <a:rPr lang="it-IT">
                <a:latin typeface="Century Gothic" panose="020B0502020202020204" pitchFamily="34" charset="0"/>
              </a:rPr>
              <a:t> control </a:t>
            </a:r>
            <a:r>
              <a:rPr lang="it-IT" err="1">
                <a:latin typeface="Century Gothic" panose="020B0502020202020204" pitchFamily="34" charset="0"/>
              </a:rPr>
              <a:t>is</a:t>
            </a:r>
            <a:r>
              <a:rPr lang="it-IT">
                <a:latin typeface="Century Gothic" panose="020B0502020202020204" pitchFamily="34" charset="0"/>
              </a:rPr>
              <a:t> </a:t>
            </a:r>
            <a:r>
              <a:rPr lang="it-IT" err="1">
                <a:latin typeface="Century Gothic" panose="020B0502020202020204" pitchFamily="34" charset="0"/>
              </a:rPr>
              <a:t>different</a:t>
            </a:r>
            <a:r>
              <a:rPr lang="it-IT">
                <a:latin typeface="Century Gothic" panose="020B0502020202020204" pitchFamily="34" charset="0"/>
              </a:rPr>
              <a:t> from the </a:t>
            </a:r>
            <a:r>
              <a:rPr lang="it-IT" err="1">
                <a:latin typeface="Century Gothic" panose="020B0502020202020204" pitchFamily="34" charset="0"/>
              </a:rPr>
              <a:t>previous</a:t>
            </a:r>
            <a:r>
              <a:rPr lang="it-IT">
                <a:latin typeface="Century Gothic" panose="020B0502020202020204" pitchFamily="34" charset="0"/>
              </a:rPr>
              <a:t> </a:t>
            </a:r>
            <a:r>
              <a:rPr lang="it-IT" err="1">
                <a:latin typeface="Century Gothic" panose="020B0502020202020204" pitchFamily="34" charset="0"/>
              </a:rPr>
              <a:t>two</a:t>
            </a:r>
            <a:r>
              <a:rPr lang="it-IT">
                <a:latin typeface="Century Gothic" panose="020B0502020202020204" pitchFamily="34" charset="0"/>
              </a:rPr>
              <a:t> </a:t>
            </a:r>
            <a:r>
              <a:rPr lang="it-IT" err="1">
                <a:latin typeface="Century Gothic" panose="020B0502020202020204" pitchFamily="34" charset="0"/>
              </a:rPr>
              <a:t>because</a:t>
            </a:r>
            <a:r>
              <a:rPr lang="it-IT">
                <a:latin typeface="Century Gothic" panose="020B0502020202020204" pitchFamily="34" charset="0"/>
              </a:rPr>
              <a:t> are </a:t>
            </a:r>
            <a:r>
              <a:rPr lang="it-IT" err="1">
                <a:latin typeface="Century Gothic" panose="020B0502020202020204" pitchFamily="34" charset="0"/>
              </a:rPr>
              <a:t>defined</a:t>
            </a:r>
            <a:r>
              <a:rPr lang="it-IT">
                <a:latin typeface="Century Gothic" panose="020B0502020202020204" pitchFamily="34" charset="0"/>
              </a:rPr>
              <a:t> on the </a:t>
            </a:r>
            <a:r>
              <a:rPr lang="it-IT">
                <a:solidFill>
                  <a:srgbClr val="971720"/>
                </a:solidFill>
                <a:latin typeface="Century Gothic" panose="020B0502020202020204" pitchFamily="34" charset="0"/>
              </a:rPr>
              <a:t>coordinate-free model of the UAV</a:t>
            </a:r>
            <a:r>
              <a:rPr lang="it-IT">
                <a:latin typeface="Century Gothic" panose="020B0502020202020204" pitchFamily="34" charset="0"/>
              </a:rPr>
              <a:t>, so </a:t>
            </a:r>
            <a:r>
              <a:rPr lang="it-IT" err="1">
                <a:latin typeface="Century Gothic" panose="020B0502020202020204" pitchFamily="34" charset="0"/>
              </a:rPr>
              <a:t>it</a:t>
            </a:r>
            <a:r>
              <a:rPr lang="it-IT">
                <a:latin typeface="Century Gothic" panose="020B0502020202020204" pitchFamily="34" charset="0"/>
              </a:rPr>
              <a:t> </a:t>
            </a:r>
            <a:r>
              <a:rPr lang="en-US">
                <a:latin typeface="Century Gothic" panose="020B0502020202020204" pitchFamily="34" charset="0"/>
              </a:rPr>
              <a:t>does not suffer from </a:t>
            </a:r>
            <a:r>
              <a:rPr lang="en-US">
                <a:solidFill>
                  <a:srgbClr val="971720"/>
                </a:solidFill>
                <a:latin typeface="Century Gothic" panose="020B0502020202020204" pitchFamily="34" charset="0"/>
              </a:rPr>
              <a:t>singularities of representation</a:t>
            </a:r>
            <a:r>
              <a:rPr lang="en-US">
                <a:latin typeface="Century Gothic" panose="020B0502020202020204" pitchFamily="34" charset="0"/>
              </a:rPr>
              <a:t>.</a:t>
            </a:r>
          </a:p>
          <a:p>
            <a:r>
              <a:rPr lang="en-US">
                <a:latin typeface="Century Gothic" panose="020B0502020202020204" pitchFamily="34" charset="0"/>
              </a:rPr>
              <a:t>But how we can see the attitude error is bounded but does not go to zero. </a:t>
            </a:r>
          </a:p>
          <a:p>
            <a:endParaRPr lang="en-US">
              <a:solidFill>
                <a:srgbClr val="971720"/>
              </a:solidFill>
              <a:latin typeface="Century Gothic" panose="020B0502020202020204" pitchFamily="34" charset="0"/>
            </a:endParaRPr>
          </a:p>
          <a:p>
            <a:endParaRPr lang="en-US">
              <a:solidFill>
                <a:srgbClr val="971720"/>
              </a:solidFill>
              <a:latin typeface="Century Gothic" panose="020B0502020202020204" pitchFamily="34" charset="0"/>
            </a:endParaRPr>
          </a:p>
          <a:p>
            <a:r>
              <a:rPr lang="en-US">
                <a:solidFill>
                  <a:srgbClr val="971720"/>
                </a:solidFill>
                <a:latin typeface="Century Gothic" panose="020B0502020202020204" pitchFamily="34" charset="0"/>
              </a:rPr>
              <a:t> </a:t>
            </a:r>
            <a:endParaRPr lang="it-IT">
              <a:solidFill>
                <a:srgbClr val="971720"/>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D4527C65-EDC1-51FA-E2F6-F2562F5043C0}"/>
                  </a:ext>
                </a:extLst>
              </p:cNvPr>
              <p:cNvSpPr txBox="1"/>
              <p:nvPr/>
            </p:nvSpPr>
            <p:spPr>
              <a:xfrm>
                <a:off x="1834790" y="4731083"/>
                <a:ext cx="3393353" cy="1932901"/>
              </a:xfrm>
              <a:prstGeom prst="rect">
                <a:avLst/>
              </a:prstGeom>
              <a:noFill/>
            </p:spPr>
            <p:txBody>
              <a:bodyPr wrap="square">
                <a:spAutoFit/>
              </a:bodyPr>
              <a:lstStyle/>
              <a:p>
                <a:endParaRPr lang="it-IT">
                  <a:solidFill>
                    <a:srgbClr val="971720"/>
                  </a:solidFill>
                  <a:latin typeface="Century Gothic" panose="020B0502020202020204" pitchFamily="34" charset="0"/>
                </a:endParaRPr>
              </a:p>
              <a:p>
                <a:pPr/>
                <a:br>
                  <a:rPr lang="it-IT">
                    <a:solidFill>
                      <a:srgbClr val="971720"/>
                    </a:solidFill>
                    <a:latin typeface="Century Gothic" panose="020B0502020202020204" pitchFamily="34" charset="0"/>
                  </a:rPr>
                </a:br>
                <a14:m>
                  <m:oMathPara xmlns:m="http://schemas.openxmlformats.org/officeDocument/2006/math">
                    <m:oMathParaPr>
                      <m:jc m:val="centerGroup"/>
                    </m:oMathParaPr>
                    <m:oMath xmlns:m="http://schemas.openxmlformats.org/officeDocument/2006/math">
                      <m:sSub>
                        <m:sSubPr>
                          <m:ctrlPr>
                            <a:rPr lang="it-IT" i="1">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𝐾</m:t>
                          </m:r>
                        </m:e>
                        <m:sub>
                          <m:r>
                            <a:rPr lang="it-IT" b="0" i="1" smtClean="0">
                              <a:solidFill>
                                <a:srgbClr val="971720"/>
                              </a:solidFill>
                              <a:latin typeface="Cambria Math" panose="02040503050406030204" pitchFamily="18" charset="0"/>
                            </a:rPr>
                            <m:t>𝜔</m:t>
                          </m:r>
                        </m:sub>
                      </m:sSub>
                      <m:r>
                        <a:rPr lang="it-IT" i="1">
                          <a:solidFill>
                            <a:srgbClr val="971720"/>
                          </a:solidFill>
                          <a:latin typeface="Cambria Math" panose="02040503050406030204" pitchFamily="18" charset="0"/>
                        </a:rPr>
                        <m:t>=</m:t>
                      </m:r>
                      <m:d>
                        <m:dPr>
                          <m:begChr m:val="["/>
                          <m:endChr m:val="]"/>
                          <m:ctrlPr>
                            <a:rPr lang="it-IT" i="1">
                              <a:solidFill>
                                <a:srgbClr val="971720"/>
                              </a:solidFill>
                              <a:latin typeface="Cambria Math" panose="02040503050406030204" pitchFamily="18" charset="0"/>
                            </a:rPr>
                          </m:ctrlPr>
                        </m:dPr>
                        <m:e>
                          <m:m>
                            <m:mPr>
                              <m:mcs>
                                <m:mc>
                                  <m:mcPr>
                                    <m:count m:val="3"/>
                                    <m:mcJc m:val="center"/>
                                  </m:mcPr>
                                </m:mc>
                              </m:mcs>
                              <m:ctrlPr>
                                <a:rPr lang="it-IT" i="1">
                                  <a:solidFill>
                                    <a:srgbClr val="971720"/>
                                  </a:solidFill>
                                  <a:latin typeface="Cambria Math" panose="02040503050406030204" pitchFamily="18" charset="0"/>
                                </a:rPr>
                              </m:ctrlPr>
                            </m:mPr>
                            <m:mr>
                              <m:e>
                                <m:r>
                                  <m:rPr>
                                    <m:brk m:alnAt="7"/>
                                  </m:rPr>
                                  <a:rPr lang="it-IT" b="0" i="1" smtClean="0">
                                    <a:solidFill>
                                      <a:srgbClr val="971720"/>
                                    </a:solidFill>
                                    <a:latin typeface="Cambria Math" panose="02040503050406030204" pitchFamily="18" charset="0"/>
                                  </a:rPr>
                                  <m:t>1</m:t>
                                </m:r>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m:t>
                                </m:r>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m:t>
                                </m:r>
                                <m:r>
                                  <a:rPr lang="it-IT" i="1">
                                    <a:solidFill>
                                      <a:srgbClr val="971720"/>
                                    </a:solidFill>
                                    <a:latin typeface="Cambria Math" panose="02040503050406030204" pitchFamily="18" charset="0"/>
                                  </a:rPr>
                                  <m:t>0</m:t>
                                </m:r>
                              </m:e>
                            </m:mr>
                          </m:m>
                        </m:e>
                      </m:d>
                    </m:oMath>
                  </m:oMathPara>
                </a14:m>
                <a:br>
                  <a:rPr lang="it-IT">
                    <a:solidFill>
                      <a:srgbClr val="971720"/>
                    </a:solidFill>
                    <a:latin typeface="Century Gothic" panose="020B0502020202020204" pitchFamily="34" charset="0"/>
                  </a:rPr>
                </a:br>
                <a:br>
                  <a:rPr lang="it-IT">
                    <a:solidFill>
                      <a:srgbClr val="971720"/>
                    </a:solidFill>
                    <a:latin typeface="Century Gothic" panose="020B0502020202020204" pitchFamily="34" charset="0"/>
                  </a:rPr>
                </a:br>
                <a:endParaRPr lang="it-IT">
                  <a:solidFill>
                    <a:srgbClr val="971720"/>
                  </a:solidFill>
                  <a:latin typeface="Century Gothic" panose="020B0502020202020204" pitchFamily="34" charset="0"/>
                </a:endParaRPr>
              </a:p>
            </p:txBody>
          </p:sp>
        </mc:Choice>
        <mc:Fallback xmlns="">
          <p:sp>
            <p:nvSpPr>
              <p:cNvPr id="17" name="CasellaDiTesto 16">
                <a:extLst>
                  <a:ext uri="{FF2B5EF4-FFF2-40B4-BE49-F238E27FC236}">
                    <a16:creationId xmlns:a16="http://schemas.microsoft.com/office/drawing/2014/main" id="{D4527C65-EDC1-51FA-E2F6-F2562F5043C0}"/>
                  </a:ext>
                </a:extLst>
              </p:cNvPr>
              <p:cNvSpPr txBox="1">
                <a:spLocks noRot="1" noChangeAspect="1" noMove="1" noResize="1" noEditPoints="1" noAdjustHandles="1" noChangeArrowheads="1" noChangeShapeType="1" noTextEdit="1"/>
              </p:cNvSpPr>
              <p:nvPr/>
            </p:nvSpPr>
            <p:spPr>
              <a:xfrm>
                <a:off x="1834790" y="4731083"/>
                <a:ext cx="3393353" cy="1932901"/>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33D144F9-BA8E-572C-D000-F7F5B43BB63B}"/>
                  </a:ext>
                </a:extLst>
              </p:cNvPr>
              <p:cNvSpPr txBox="1"/>
              <p:nvPr/>
            </p:nvSpPr>
            <p:spPr>
              <a:xfrm>
                <a:off x="115846" y="4249178"/>
                <a:ext cx="6360787" cy="8249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𝐾</m:t>
                          </m:r>
                        </m:e>
                        <m:sub>
                          <m:r>
                            <a:rPr lang="it-IT" b="0" i="1" smtClean="0">
                              <a:solidFill>
                                <a:srgbClr val="971720"/>
                              </a:solidFill>
                              <a:latin typeface="Cambria Math" panose="02040503050406030204" pitchFamily="18" charset="0"/>
                            </a:rPr>
                            <m:t>𝑣</m:t>
                          </m:r>
                        </m:sub>
                      </m:sSub>
                      <m:r>
                        <a:rPr lang="it-IT" i="1">
                          <a:solidFill>
                            <a:srgbClr val="971720"/>
                          </a:solidFill>
                          <a:latin typeface="Cambria Math" panose="02040503050406030204" pitchFamily="18" charset="0"/>
                        </a:rPr>
                        <m:t>=</m:t>
                      </m:r>
                      <m:d>
                        <m:dPr>
                          <m:begChr m:val="["/>
                          <m:endChr m:val="]"/>
                          <m:ctrlPr>
                            <a:rPr lang="it-IT" i="1">
                              <a:solidFill>
                                <a:srgbClr val="971720"/>
                              </a:solidFill>
                              <a:latin typeface="Cambria Math" panose="02040503050406030204" pitchFamily="18" charset="0"/>
                            </a:rPr>
                          </m:ctrlPr>
                        </m:dPr>
                        <m:e>
                          <m:m>
                            <m:mPr>
                              <m:mcs>
                                <m:mc>
                                  <m:mcPr>
                                    <m:count m:val="3"/>
                                    <m:mcJc m:val="center"/>
                                  </m:mcPr>
                                </m:mc>
                              </m:mcs>
                              <m:ctrlPr>
                                <a:rPr lang="it-IT" i="1">
                                  <a:solidFill>
                                    <a:srgbClr val="971720"/>
                                  </a:solidFill>
                                  <a:latin typeface="Cambria Math" panose="02040503050406030204" pitchFamily="18" charset="0"/>
                                </a:rPr>
                              </m:ctrlPr>
                            </m:mPr>
                            <m:mr>
                              <m:e>
                                <m:r>
                                  <a:rPr lang="it-IT" i="1">
                                    <a:solidFill>
                                      <a:srgbClr val="971720"/>
                                    </a:solidFill>
                                    <a:latin typeface="Cambria Math" panose="02040503050406030204" pitchFamily="18" charset="0"/>
                                  </a:rPr>
                                  <m:t>1</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1</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1</m:t>
                                </m:r>
                              </m:e>
                            </m:mr>
                          </m:m>
                        </m:e>
                      </m:d>
                    </m:oMath>
                  </m:oMathPara>
                </a14:m>
                <a:endParaRPr lang="it-IT"/>
              </a:p>
            </p:txBody>
          </p:sp>
        </mc:Choice>
        <mc:Fallback xmlns="">
          <p:sp>
            <p:nvSpPr>
              <p:cNvPr id="19" name="CasellaDiTesto 18">
                <a:extLst>
                  <a:ext uri="{FF2B5EF4-FFF2-40B4-BE49-F238E27FC236}">
                    <a16:creationId xmlns:a16="http://schemas.microsoft.com/office/drawing/2014/main" id="{33D144F9-BA8E-572C-D000-F7F5B43BB63B}"/>
                  </a:ext>
                </a:extLst>
              </p:cNvPr>
              <p:cNvSpPr txBox="1">
                <a:spLocks noRot="1" noChangeAspect="1" noMove="1" noResize="1" noEditPoints="1" noAdjustHandles="1" noChangeArrowheads="1" noChangeShapeType="1" noTextEdit="1"/>
              </p:cNvSpPr>
              <p:nvPr/>
            </p:nvSpPr>
            <p:spPr>
              <a:xfrm>
                <a:off x="115846" y="4249178"/>
                <a:ext cx="6360787" cy="824906"/>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EAB23831-0791-BD96-BB92-7059E2E03C12}"/>
                  </a:ext>
                </a:extLst>
              </p:cNvPr>
              <p:cNvSpPr txBox="1"/>
              <p:nvPr/>
            </p:nvSpPr>
            <p:spPr>
              <a:xfrm>
                <a:off x="-365480" y="4731084"/>
                <a:ext cx="3393353" cy="1932901"/>
              </a:xfrm>
              <a:prstGeom prst="rect">
                <a:avLst/>
              </a:prstGeom>
              <a:noFill/>
            </p:spPr>
            <p:txBody>
              <a:bodyPr wrap="square">
                <a:spAutoFit/>
              </a:bodyPr>
              <a:lstStyle/>
              <a:p>
                <a:endParaRPr lang="it-IT">
                  <a:solidFill>
                    <a:srgbClr val="971720"/>
                  </a:solidFill>
                  <a:latin typeface="Century Gothic" panose="020B0502020202020204" pitchFamily="34" charset="0"/>
                </a:endParaRPr>
              </a:p>
              <a:p>
                <a:pPr/>
                <a:br>
                  <a:rPr lang="it-IT">
                    <a:solidFill>
                      <a:srgbClr val="971720"/>
                    </a:solidFill>
                    <a:latin typeface="Century Gothic" panose="020B0502020202020204" pitchFamily="34" charset="0"/>
                  </a:rPr>
                </a:br>
                <a14:m>
                  <m:oMathPara xmlns:m="http://schemas.openxmlformats.org/officeDocument/2006/math">
                    <m:oMathParaPr>
                      <m:jc m:val="centerGroup"/>
                    </m:oMathParaPr>
                    <m:oMath xmlns:m="http://schemas.openxmlformats.org/officeDocument/2006/math">
                      <m:sSub>
                        <m:sSubPr>
                          <m:ctrlPr>
                            <a:rPr lang="it-IT" i="1">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𝐾</m:t>
                          </m:r>
                        </m:e>
                        <m:sub>
                          <m:r>
                            <a:rPr lang="it-IT" b="0" i="1" smtClean="0">
                              <a:solidFill>
                                <a:srgbClr val="971720"/>
                              </a:solidFill>
                              <a:latin typeface="Cambria Math" panose="02040503050406030204" pitchFamily="18" charset="0"/>
                            </a:rPr>
                            <m:t>𝑅</m:t>
                          </m:r>
                        </m:sub>
                      </m:sSub>
                      <m:r>
                        <a:rPr lang="it-IT" i="1">
                          <a:solidFill>
                            <a:srgbClr val="971720"/>
                          </a:solidFill>
                          <a:latin typeface="Cambria Math" panose="02040503050406030204" pitchFamily="18" charset="0"/>
                        </a:rPr>
                        <m:t>=</m:t>
                      </m:r>
                      <m:d>
                        <m:dPr>
                          <m:begChr m:val="["/>
                          <m:endChr m:val="]"/>
                          <m:ctrlPr>
                            <a:rPr lang="it-IT" i="1">
                              <a:solidFill>
                                <a:srgbClr val="971720"/>
                              </a:solidFill>
                              <a:latin typeface="Cambria Math" panose="02040503050406030204" pitchFamily="18" charset="0"/>
                            </a:rPr>
                          </m:ctrlPr>
                        </m:dPr>
                        <m:e>
                          <m:m>
                            <m:mPr>
                              <m:mcs>
                                <m:mc>
                                  <m:mcPr>
                                    <m:count m:val="3"/>
                                    <m:mcJc m:val="center"/>
                                  </m:mcPr>
                                </m:mc>
                              </m:mcs>
                              <m:ctrlPr>
                                <a:rPr lang="it-IT" i="1">
                                  <a:solidFill>
                                    <a:srgbClr val="971720"/>
                                  </a:solidFill>
                                  <a:latin typeface="Cambria Math" panose="02040503050406030204" pitchFamily="18" charset="0"/>
                                </a:rPr>
                              </m:ctrlPr>
                            </m:mPr>
                            <m:mr>
                              <m:e>
                                <m:r>
                                  <m:rPr>
                                    <m:brk m:alnAt="7"/>
                                  </m:rPr>
                                  <a:rPr lang="it-IT" b="0" i="1" smtClean="0">
                                    <a:solidFill>
                                      <a:srgbClr val="971720"/>
                                    </a:solidFill>
                                    <a:latin typeface="Cambria Math" panose="02040503050406030204" pitchFamily="18" charset="0"/>
                                  </a:rPr>
                                  <m:t>1</m:t>
                                </m:r>
                                <m:r>
                                  <a:rPr lang="it-IT" b="0" i="1" smtClean="0">
                                    <a:solidFill>
                                      <a:srgbClr val="971720"/>
                                    </a:solidFill>
                                    <a:latin typeface="Cambria Math" panose="02040503050406030204" pitchFamily="18" charset="0"/>
                                  </a:rPr>
                                  <m:t>0</m:t>
                                </m:r>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10</m:t>
                                </m:r>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10</m:t>
                                </m:r>
                                <m:r>
                                  <a:rPr lang="it-IT" i="1">
                                    <a:solidFill>
                                      <a:srgbClr val="971720"/>
                                    </a:solidFill>
                                    <a:latin typeface="Cambria Math" panose="02040503050406030204" pitchFamily="18" charset="0"/>
                                  </a:rPr>
                                  <m:t>0</m:t>
                                </m:r>
                              </m:e>
                            </m:mr>
                          </m:m>
                        </m:e>
                      </m:d>
                    </m:oMath>
                  </m:oMathPara>
                </a14:m>
                <a:br>
                  <a:rPr lang="it-IT">
                    <a:solidFill>
                      <a:srgbClr val="971720"/>
                    </a:solidFill>
                    <a:latin typeface="Century Gothic" panose="020B0502020202020204" pitchFamily="34" charset="0"/>
                  </a:rPr>
                </a:br>
                <a:br>
                  <a:rPr lang="it-IT">
                    <a:solidFill>
                      <a:srgbClr val="971720"/>
                    </a:solidFill>
                    <a:latin typeface="Century Gothic" panose="020B0502020202020204" pitchFamily="34" charset="0"/>
                  </a:rPr>
                </a:br>
                <a:endParaRPr lang="it-IT">
                  <a:solidFill>
                    <a:srgbClr val="971720"/>
                  </a:solidFill>
                  <a:latin typeface="Century Gothic" panose="020B0502020202020204" pitchFamily="34" charset="0"/>
                </a:endParaRPr>
              </a:p>
            </p:txBody>
          </p:sp>
        </mc:Choice>
        <mc:Fallback xmlns="">
          <p:sp>
            <p:nvSpPr>
              <p:cNvPr id="20" name="CasellaDiTesto 19">
                <a:extLst>
                  <a:ext uri="{FF2B5EF4-FFF2-40B4-BE49-F238E27FC236}">
                    <a16:creationId xmlns:a16="http://schemas.microsoft.com/office/drawing/2014/main" id="{EAB23831-0791-BD96-BB92-7059E2E03C12}"/>
                  </a:ext>
                </a:extLst>
              </p:cNvPr>
              <p:cNvSpPr txBox="1">
                <a:spLocks noRot="1" noChangeAspect="1" noMove="1" noResize="1" noEditPoints="1" noAdjustHandles="1" noChangeArrowheads="1" noChangeShapeType="1" noTextEdit="1"/>
              </p:cNvSpPr>
              <p:nvPr/>
            </p:nvSpPr>
            <p:spPr>
              <a:xfrm>
                <a:off x="-365480" y="4731084"/>
                <a:ext cx="3393353" cy="1932901"/>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F0037A2D-C8A7-7230-7838-DFA53AD8F0EB}"/>
                  </a:ext>
                </a:extLst>
              </p:cNvPr>
              <p:cNvSpPr txBox="1"/>
              <p:nvPr/>
            </p:nvSpPr>
            <p:spPr>
              <a:xfrm>
                <a:off x="-449092" y="3438590"/>
                <a:ext cx="3393353" cy="2209900"/>
              </a:xfrm>
              <a:prstGeom prst="rect">
                <a:avLst/>
              </a:prstGeom>
              <a:noFill/>
            </p:spPr>
            <p:txBody>
              <a:bodyPr wrap="square">
                <a:spAutoFit/>
              </a:bodyPr>
              <a:lstStyle/>
              <a:p>
                <a:endParaRPr lang="it-IT">
                  <a:solidFill>
                    <a:srgbClr val="971720"/>
                  </a:solidFill>
                  <a:latin typeface="Century Gothic" panose="020B0502020202020204" pitchFamily="34" charset="0"/>
                </a:endParaRPr>
              </a:p>
              <a:p>
                <a:r>
                  <a:rPr lang="it-IT">
                    <a:solidFill>
                      <a:srgbClr val="971720"/>
                    </a:solidFill>
                    <a:latin typeface="Century Gothic" panose="020B0502020202020204" pitchFamily="34" charset="0"/>
                  </a:rPr>
                  <a:t>        Gains:</a:t>
                </a:r>
              </a:p>
              <a:p>
                <a:pPr/>
                <a:br>
                  <a:rPr lang="it-IT">
                    <a:solidFill>
                      <a:srgbClr val="971720"/>
                    </a:solidFill>
                    <a:latin typeface="Century Gothic" panose="020B0502020202020204" pitchFamily="34" charset="0"/>
                  </a:rPr>
                </a:br>
                <a14:m>
                  <m:oMathPara xmlns:m="http://schemas.openxmlformats.org/officeDocument/2006/math">
                    <m:oMathParaPr>
                      <m:jc m:val="centerGroup"/>
                    </m:oMathParaPr>
                    <m:oMath xmlns:m="http://schemas.openxmlformats.org/officeDocument/2006/math">
                      <m:sSub>
                        <m:sSubPr>
                          <m:ctrlPr>
                            <a:rPr lang="it-IT" i="1">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𝐾</m:t>
                          </m:r>
                        </m:e>
                        <m:sub>
                          <m:r>
                            <a:rPr lang="it-IT" b="0" i="1" smtClean="0">
                              <a:solidFill>
                                <a:srgbClr val="971720"/>
                              </a:solidFill>
                              <a:latin typeface="Cambria Math" panose="02040503050406030204" pitchFamily="18" charset="0"/>
                            </a:rPr>
                            <m:t>𝑝</m:t>
                          </m:r>
                        </m:sub>
                      </m:sSub>
                      <m:r>
                        <a:rPr lang="it-IT" i="1">
                          <a:solidFill>
                            <a:srgbClr val="971720"/>
                          </a:solidFill>
                          <a:latin typeface="Cambria Math" panose="02040503050406030204" pitchFamily="18" charset="0"/>
                        </a:rPr>
                        <m:t>=</m:t>
                      </m:r>
                      <m:d>
                        <m:dPr>
                          <m:begChr m:val="["/>
                          <m:endChr m:val="]"/>
                          <m:ctrlPr>
                            <a:rPr lang="it-IT" i="1">
                              <a:solidFill>
                                <a:srgbClr val="971720"/>
                              </a:solidFill>
                              <a:latin typeface="Cambria Math" panose="02040503050406030204" pitchFamily="18" charset="0"/>
                            </a:rPr>
                          </m:ctrlPr>
                        </m:dPr>
                        <m:e>
                          <m:m>
                            <m:mPr>
                              <m:mcs>
                                <m:mc>
                                  <m:mcPr>
                                    <m:count m:val="3"/>
                                    <m:mcJc m:val="center"/>
                                  </m:mcPr>
                                </m:mc>
                              </m:mcs>
                              <m:ctrlPr>
                                <a:rPr lang="it-IT" i="1">
                                  <a:solidFill>
                                    <a:srgbClr val="971720"/>
                                  </a:solidFill>
                                  <a:latin typeface="Cambria Math" panose="02040503050406030204" pitchFamily="18" charset="0"/>
                                </a:rPr>
                              </m:ctrlPr>
                            </m:mPr>
                            <m:mr>
                              <m:e>
                                <m:r>
                                  <m:rPr>
                                    <m:brk m:alnAt="7"/>
                                  </m:rPr>
                                  <a:rPr lang="it-IT" b="0" i="1" smtClean="0">
                                    <a:solidFill>
                                      <a:srgbClr val="971720"/>
                                    </a:solidFill>
                                    <a:latin typeface="Cambria Math" panose="02040503050406030204" pitchFamily="18" charset="0"/>
                                  </a:rPr>
                                  <m:t>4</m:t>
                                </m:r>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4</m:t>
                                </m:r>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4</m:t>
                                </m:r>
                                <m:r>
                                  <a:rPr lang="it-IT" i="1">
                                    <a:solidFill>
                                      <a:srgbClr val="971720"/>
                                    </a:solidFill>
                                    <a:latin typeface="Cambria Math" panose="02040503050406030204" pitchFamily="18" charset="0"/>
                                  </a:rPr>
                                  <m:t>0</m:t>
                                </m:r>
                              </m:e>
                            </m:mr>
                          </m:m>
                        </m:e>
                      </m:d>
                    </m:oMath>
                  </m:oMathPara>
                </a14:m>
                <a:br>
                  <a:rPr lang="it-IT">
                    <a:solidFill>
                      <a:srgbClr val="971720"/>
                    </a:solidFill>
                    <a:latin typeface="Century Gothic" panose="020B0502020202020204" pitchFamily="34" charset="0"/>
                  </a:rPr>
                </a:br>
                <a:br>
                  <a:rPr lang="it-IT">
                    <a:solidFill>
                      <a:srgbClr val="971720"/>
                    </a:solidFill>
                    <a:latin typeface="Century Gothic" panose="020B0502020202020204" pitchFamily="34" charset="0"/>
                  </a:rPr>
                </a:br>
                <a:endParaRPr lang="it-IT">
                  <a:solidFill>
                    <a:srgbClr val="971720"/>
                  </a:solidFill>
                  <a:latin typeface="Century Gothic" panose="020B0502020202020204" pitchFamily="34" charset="0"/>
                </a:endParaRPr>
              </a:p>
            </p:txBody>
          </p:sp>
        </mc:Choice>
        <mc:Fallback xmlns="">
          <p:sp>
            <p:nvSpPr>
              <p:cNvPr id="21" name="CasellaDiTesto 20">
                <a:extLst>
                  <a:ext uri="{FF2B5EF4-FFF2-40B4-BE49-F238E27FC236}">
                    <a16:creationId xmlns:a16="http://schemas.microsoft.com/office/drawing/2014/main" id="{F0037A2D-C8A7-7230-7838-DFA53AD8F0EB}"/>
                  </a:ext>
                </a:extLst>
              </p:cNvPr>
              <p:cNvSpPr txBox="1">
                <a:spLocks noRot="1" noChangeAspect="1" noMove="1" noResize="1" noEditPoints="1" noAdjustHandles="1" noChangeArrowheads="1" noChangeShapeType="1" noTextEdit="1"/>
              </p:cNvSpPr>
              <p:nvPr/>
            </p:nvSpPr>
            <p:spPr>
              <a:xfrm>
                <a:off x="-449092" y="3438590"/>
                <a:ext cx="3393353" cy="2209900"/>
              </a:xfrm>
              <a:prstGeom prst="rect">
                <a:avLst/>
              </a:prstGeom>
              <a:blipFill>
                <a:blip r:embed="rId11"/>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418907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5D772F45-E292-7C69-CE89-775B2302B8C9}"/>
              </a:ext>
            </a:extLst>
          </p:cNvPr>
          <p:cNvSpPr txBox="1"/>
          <p:nvPr/>
        </p:nvSpPr>
        <p:spPr>
          <a:xfrm>
            <a:off x="452284" y="137832"/>
            <a:ext cx="8386917" cy="800219"/>
          </a:xfrm>
          <a:prstGeom prst="rect">
            <a:avLst/>
          </a:prstGeom>
          <a:noFill/>
        </p:spPr>
        <p:txBody>
          <a:bodyPr wrap="square" rtlCol="0">
            <a:spAutoFit/>
          </a:bodyPr>
          <a:lstStyle/>
          <a:p>
            <a:r>
              <a:rPr lang="it-IT" sz="2800" err="1">
                <a:solidFill>
                  <a:srgbClr val="971720"/>
                </a:solidFill>
                <a:latin typeface="Century Gothic"/>
              </a:rPr>
              <a:t>Simulation</a:t>
            </a:r>
            <a:r>
              <a:rPr lang="it-IT" sz="2800">
                <a:solidFill>
                  <a:srgbClr val="971720"/>
                </a:solidFill>
                <a:latin typeface="Century Gothic"/>
              </a:rPr>
              <a:t> in the 3D </a:t>
            </a:r>
            <a:r>
              <a:rPr lang="it-IT" sz="2800" err="1">
                <a:solidFill>
                  <a:srgbClr val="971720"/>
                </a:solidFill>
                <a:latin typeface="Century Gothic"/>
              </a:rPr>
              <a:t>enviroment</a:t>
            </a:r>
            <a:endParaRPr lang="it-IT" sz="2800"/>
          </a:p>
          <a:p>
            <a:endParaRPr lang="it-IT"/>
          </a:p>
        </p:txBody>
      </p:sp>
      <p:pic>
        <p:nvPicPr>
          <p:cNvPr id="5" name="Sim_dron_2x">
            <a:hlinkClick r:id="" action="ppaction://media"/>
            <a:extLst>
              <a:ext uri="{FF2B5EF4-FFF2-40B4-BE49-F238E27FC236}">
                <a16:creationId xmlns:a16="http://schemas.microsoft.com/office/drawing/2014/main" id="{C47744BF-B156-4857-3874-6C47A4329580}"/>
              </a:ext>
            </a:extLst>
          </p:cNvPr>
          <p:cNvPicPr>
            <a:picLocks noChangeAspect="1"/>
          </p:cNvPicPr>
          <p:nvPr>
            <a:videoFile r:link="rId1"/>
            <p:extLst>
              <p:ext uri="{DAA4B4D4-6D71-4841-9C94-3DE7FCFB9230}">
                <p14:media xmlns:p14="http://schemas.microsoft.com/office/powerpoint/2010/main" r:embed="rId2">
                  <p14:trim st="4920" end="13506"/>
                </p14:media>
              </p:ext>
            </p:extLst>
          </p:nvPr>
        </p:nvPicPr>
        <p:blipFill rotWithShape="1">
          <a:blip r:embed="rId6"/>
          <a:srcRect l="15045" r="13376" b="4569"/>
          <a:stretch/>
        </p:blipFill>
        <p:spPr>
          <a:xfrm>
            <a:off x="2528235" y="662588"/>
            <a:ext cx="5534218" cy="5532823"/>
          </a:xfrm>
          <a:prstGeom prst="rect">
            <a:avLst/>
          </a:prstGeom>
        </p:spPr>
      </p:pic>
    </p:spTree>
    <p:extLst>
      <p:ext uri="{BB962C8B-B14F-4D97-AF65-F5344CB8AC3E}">
        <p14:creationId xmlns:p14="http://schemas.microsoft.com/office/powerpoint/2010/main" val="2150692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7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E3CBFE88-0DC7-E2B7-07DE-74856D137391}"/>
              </a:ext>
            </a:extLst>
          </p:cNvPr>
          <p:cNvSpPr txBox="1"/>
          <p:nvPr/>
        </p:nvSpPr>
        <p:spPr>
          <a:xfrm>
            <a:off x="589936" y="275303"/>
            <a:ext cx="4404852" cy="800219"/>
          </a:xfrm>
          <a:prstGeom prst="rect">
            <a:avLst/>
          </a:prstGeom>
          <a:noFill/>
        </p:spPr>
        <p:txBody>
          <a:bodyPr wrap="square" rtlCol="0">
            <a:spAutoFit/>
          </a:bodyPr>
          <a:lstStyle/>
          <a:p>
            <a:r>
              <a:rPr lang="it-IT" sz="2800" err="1">
                <a:solidFill>
                  <a:srgbClr val="971720"/>
                </a:solidFill>
                <a:latin typeface="Century Gothic"/>
              </a:rPr>
              <a:t>Parametric</a:t>
            </a:r>
            <a:r>
              <a:rPr lang="it-IT" sz="2800">
                <a:solidFill>
                  <a:srgbClr val="971720"/>
                </a:solidFill>
                <a:latin typeface="Century Gothic"/>
              </a:rPr>
              <a:t> </a:t>
            </a:r>
            <a:r>
              <a:rPr lang="it-IT" sz="2800" err="1">
                <a:solidFill>
                  <a:srgbClr val="971720"/>
                </a:solidFill>
                <a:latin typeface="Century Gothic"/>
              </a:rPr>
              <a:t>Uncertanties</a:t>
            </a:r>
            <a:endParaRPr lang="it-IT" sz="2800"/>
          </a:p>
          <a:p>
            <a:endParaRPr lang="it-IT"/>
          </a:p>
        </p:txBody>
      </p:sp>
      <p:sp>
        <p:nvSpPr>
          <p:cNvPr id="4" name="CasellaDiTesto 3">
            <a:extLst>
              <a:ext uri="{FF2B5EF4-FFF2-40B4-BE49-F238E27FC236}">
                <a16:creationId xmlns:a16="http://schemas.microsoft.com/office/drawing/2014/main" id="{1E8FE264-41D8-FC40-7A27-30D0DD73C857}"/>
              </a:ext>
            </a:extLst>
          </p:cNvPr>
          <p:cNvSpPr txBox="1"/>
          <p:nvPr/>
        </p:nvSpPr>
        <p:spPr>
          <a:xfrm>
            <a:off x="589936" y="962291"/>
            <a:ext cx="4739148" cy="1754326"/>
          </a:xfrm>
          <a:prstGeom prst="rect">
            <a:avLst/>
          </a:prstGeom>
          <a:noFill/>
        </p:spPr>
        <p:txBody>
          <a:bodyPr wrap="square">
            <a:spAutoFit/>
          </a:bodyPr>
          <a:lstStyle/>
          <a:p>
            <a:r>
              <a:rPr lang="it-IT" err="1">
                <a:latin typeface="Century Gothic" panose="020B0502020202020204" pitchFamily="34" charset="0"/>
              </a:rPr>
              <a:t>We</a:t>
            </a:r>
            <a:r>
              <a:rPr lang="it-IT">
                <a:latin typeface="Century Gothic" panose="020B0502020202020204" pitchFamily="34" charset="0"/>
              </a:rPr>
              <a:t> </a:t>
            </a:r>
            <a:r>
              <a:rPr lang="it-IT" err="1">
                <a:latin typeface="Century Gothic" panose="020B0502020202020204" pitchFamily="34" charset="0"/>
              </a:rPr>
              <a:t>consider</a:t>
            </a:r>
            <a:r>
              <a:rPr lang="it-IT">
                <a:latin typeface="Century Gothic" panose="020B0502020202020204" pitchFamily="34" charset="0"/>
              </a:rPr>
              <a:t> the following </a:t>
            </a:r>
            <a:r>
              <a:rPr lang="it-IT" err="1">
                <a:latin typeface="Century Gothic" panose="020B0502020202020204" pitchFamily="34" charset="0"/>
              </a:rPr>
              <a:t>uncertanties</a:t>
            </a:r>
            <a:r>
              <a:rPr lang="it-IT">
                <a:latin typeface="Century Gothic" panose="020B0502020202020204" pitchFamily="34" charset="0"/>
              </a:rPr>
              <a:t>:</a:t>
            </a:r>
          </a:p>
          <a:p>
            <a:pPr marL="285750" indent="-285750">
              <a:buFont typeface="Arial" panose="020B0604020202020204" pitchFamily="34" charset="0"/>
              <a:buChar char="•"/>
            </a:pPr>
            <a:r>
              <a:rPr lang="it-IT">
                <a:latin typeface="Century Gothic" panose="020B0502020202020204" pitchFamily="34" charset="0"/>
              </a:rPr>
              <a:t>20% on the </a:t>
            </a:r>
            <a:r>
              <a:rPr lang="it-IT" err="1">
                <a:latin typeface="Century Gothic" panose="020B0502020202020204" pitchFamily="34" charset="0"/>
              </a:rPr>
              <a:t>value</a:t>
            </a:r>
            <a:r>
              <a:rPr lang="it-IT">
                <a:latin typeface="Century Gothic" panose="020B0502020202020204" pitchFamily="34" charset="0"/>
              </a:rPr>
              <a:t> of the mass</a:t>
            </a:r>
          </a:p>
          <a:p>
            <a:pPr marL="285750" indent="-285750">
              <a:buFont typeface="Arial" panose="020B0604020202020204" pitchFamily="34" charset="0"/>
              <a:buChar char="•"/>
            </a:pPr>
            <a:r>
              <a:rPr lang="it-IT">
                <a:latin typeface="Century Gothic" panose="020B0502020202020204" pitchFamily="34" charset="0"/>
              </a:rPr>
              <a:t>20% on the </a:t>
            </a:r>
            <a:r>
              <a:rPr lang="it-IT" err="1">
                <a:latin typeface="Century Gothic" panose="020B0502020202020204" pitchFamily="34" charset="0"/>
              </a:rPr>
              <a:t>value</a:t>
            </a:r>
            <a:r>
              <a:rPr lang="it-IT">
                <a:latin typeface="Century Gothic" panose="020B0502020202020204" pitchFamily="34" charset="0"/>
              </a:rPr>
              <a:t> of </a:t>
            </a:r>
            <a:r>
              <a:rPr lang="it-IT" err="1">
                <a:latin typeface="Century Gothic" panose="020B0502020202020204" pitchFamily="34" charset="0"/>
              </a:rPr>
              <a:t>inertia</a:t>
            </a:r>
            <a:r>
              <a:rPr lang="it-IT">
                <a:latin typeface="Century Gothic" panose="020B0502020202020204" pitchFamily="34" charset="0"/>
              </a:rPr>
              <a:t> </a:t>
            </a:r>
            <a:r>
              <a:rPr lang="it-IT" err="1">
                <a:latin typeface="Century Gothic" panose="020B0502020202020204" pitchFamily="34" charset="0"/>
              </a:rPr>
              <a:t>matrix</a:t>
            </a:r>
            <a:endParaRPr lang="en-US">
              <a:latin typeface="Century Gothic" panose="020B0502020202020204" pitchFamily="34" charset="0"/>
            </a:endParaRPr>
          </a:p>
          <a:p>
            <a:endParaRPr lang="en-US">
              <a:solidFill>
                <a:srgbClr val="971720"/>
              </a:solidFill>
              <a:latin typeface="Century Gothic" panose="020B0502020202020204" pitchFamily="34" charset="0"/>
            </a:endParaRPr>
          </a:p>
          <a:p>
            <a:endParaRPr lang="en-US">
              <a:solidFill>
                <a:srgbClr val="971720"/>
              </a:solidFill>
              <a:latin typeface="Century Gothic" panose="020B0502020202020204" pitchFamily="34" charset="0"/>
            </a:endParaRPr>
          </a:p>
          <a:p>
            <a:r>
              <a:rPr lang="en-US">
                <a:solidFill>
                  <a:srgbClr val="971720"/>
                </a:solidFill>
                <a:latin typeface="Century Gothic" panose="020B0502020202020204" pitchFamily="34" charset="0"/>
              </a:rPr>
              <a:t> </a:t>
            </a:r>
            <a:endParaRPr lang="it-IT">
              <a:solidFill>
                <a:srgbClr val="971720"/>
              </a:solidFill>
              <a:latin typeface="Century Gothic" panose="020B0502020202020204" pitchFamily="34" charset="0"/>
            </a:endParaRPr>
          </a:p>
        </p:txBody>
      </p:sp>
      <p:pic>
        <p:nvPicPr>
          <p:cNvPr id="6" name="Immagine 5" descr="Immagine che contiene testo, schermata, linea, Diagramma&#10;&#10;Descrizione generata automaticamente">
            <a:extLst>
              <a:ext uri="{FF2B5EF4-FFF2-40B4-BE49-F238E27FC236}">
                <a16:creationId xmlns:a16="http://schemas.microsoft.com/office/drawing/2014/main" id="{711B21A0-4E78-1D9E-3959-5540567EC528}"/>
              </a:ext>
            </a:extLst>
          </p:cNvPr>
          <p:cNvPicPr>
            <a:picLocks noChangeAspect="1"/>
          </p:cNvPicPr>
          <p:nvPr/>
        </p:nvPicPr>
        <p:blipFill>
          <a:blip r:embed="rId4"/>
          <a:stretch>
            <a:fillRect/>
          </a:stretch>
        </p:blipFill>
        <p:spPr>
          <a:xfrm>
            <a:off x="5329084" y="434990"/>
            <a:ext cx="3393473" cy="2545105"/>
          </a:xfrm>
          <a:prstGeom prst="rect">
            <a:avLst/>
          </a:prstGeom>
        </p:spPr>
      </p:pic>
      <p:pic>
        <p:nvPicPr>
          <p:cNvPr id="7" name="Immagine 6">
            <a:extLst>
              <a:ext uri="{FF2B5EF4-FFF2-40B4-BE49-F238E27FC236}">
                <a16:creationId xmlns:a16="http://schemas.microsoft.com/office/drawing/2014/main" id="{E8940186-A409-345B-C758-B15885E4ED4B}"/>
              </a:ext>
            </a:extLst>
          </p:cNvPr>
          <p:cNvPicPr>
            <a:picLocks noChangeAspect="1"/>
          </p:cNvPicPr>
          <p:nvPr/>
        </p:nvPicPr>
        <p:blipFill>
          <a:blip r:embed="rId5"/>
          <a:srcRect/>
          <a:stretch/>
        </p:blipFill>
        <p:spPr>
          <a:xfrm>
            <a:off x="8562866" y="422191"/>
            <a:ext cx="3393474" cy="2545105"/>
          </a:xfrm>
          <a:prstGeom prst="rect">
            <a:avLst/>
          </a:prstGeom>
        </p:spPr>
      </p:pic>
      <p:pic>
        <p:nvPicPr>
          <p:cNvPr id="8" name="Immagine 7">
            <a:extLst>
              <a:ext uri="{FF2B5EF4-FFF2-40B4-BE49-F238E27FC236}">
                <a16:creationId xmlns:a16="http://schemas.microsoft.com/office/drawing/2014/main" id="{811C43BD-43F1-7BE5-FB93-F2AB0B1545C0}"/>
              </a:ext>
            </a:extLst>
          </p:cNvPr>
          <p:cNvPicPr>
            <a:picLocks noChangeAspect="1"/>
          </p:cNvPicPr>
          <p:nvPr/>
        </p:nvPicPr>
        <p:blipFill>
          <a:blip r:embed="rId6"/>
          <a:srcRect/>
          <a:stretch/>
        </p:blipFill>
        <p:spPr>
          <a:xfrm>
            <a:off x="5329083" y="3415773"/>
            <a:ext cx="3393473" cy="2545104"/>
          </a:xfrm>
          <a:prstGeom prst="rect">
            <a:avLst/>
          </a:prstGeom>
        </p:spPr>
      </p:pic>
      <p:pic>
        <p:nvPicPr>
          <p:cNvPr id="11" name="Immagine 10">
            <a:extLst>
              <a:ext uri="{FF2B5EF4-FFF2-40B4-BE49-F238E27FC236}">
                <a16:creationId xmlns:a16="http://schemas.microsoft.com/office/drawing/2014/main" id="{0DB5809D-F333-0CC2-4C95-3B9AB17E3866}"/>
              </a:ext>
            </a:extLst>
          </p:cNvPr>
          <p:cNvPicPr>
            <a:picLocks noChangeAspect="1"/>
          </p:cNvPicPr>
          <p:nvPr/>
        </p:nvPicPr>
        <p:blipFill>
          <a:blip r:embed="rId7"/>
          <a:srcRect/>
          <a:stretch/>
        </p:blipFill>
        <p:spPr>
          <a:xfrm>
            <a:off x="8562866" y="3338839"/>
            <a:ext cx="3393474" cy="2545105"/>
          </a:xfrm>
          <a:prstGeom prst="rect">
            <a:avLst/>
          </a:prstGeom>
        </p:spPr>
      </p:pic>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1DBC5439-9B79-1659-0B9B-A44DC31FCC58}"/>
                  </a:ext>
                </a:extLst>
              </p:cNvPr>
              <p:cNvSpPr txBox="1"/>
              <p:nvPr/>
            </p:nvSpPr>
            <p:spPr>
              <a:xfrm>
                <a:off x="6404061" y="3046428"/>
                <a:ext cx="1786209" cy="35753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𝑝</m:t>
                        </m:r>
                      </m:sub>
                    </m:sSub>
                  </m:oMath>
                </a14:m>
                <a:r>
                  <a:rPr lang="it-IT" sz="1600">
                    <a:solidFill>
                      <a:srgbClr val="971720"/>
                    </a:solidFill>
                    <a:latin typeface="Century Gothic" panose="020B0502020202020204" pitchFamily="34" charset="0"/>
                  </a:rPr>
                  <a:t> Hierarchical</a:t>
                </a:r>
              </a:p>
            </p:txBody>
          </p:sp>
        </mc:Choice>
        <mc:Fallback xmlns="">
          <p:sp>
            <p:nvSpPr>
              <p:cNvPr id="12" name="CasellaDiTesto 11">
                <a:extLst>
                  <a:ext uri="{FF2B5EF4-FFF2-40B4-BE49-F238E27FC236}">
                    <a16:creationId xmlns:a16="http://schemas.microsoft.com/office/drawing/2014/main" id="{1DBC5439-9B79-1659-0B9B-A44DC31FCC58}"/>
                  </a:ext>
                </a:extLst>
              </p:cNvPr>
              <p:cNvSpPr txBox="1">
                <a:spLocks noRot="1" noChangeAspect="1" noMove="1" noResize="1" noEditPoints="1" noAdjustHandles="1" noChangeArrowheads="1" noChangeShapeType="1" noTextEdit="1"/>
              </p:cNvSpPr>
              <p:nvPr/>
            </p:nvSpPr>
            <p:spPr>
              <a:xfrm>
                <a:off x="6404061" y="3046428"/>
                <a:ext cx="1786209" cy="357534"/>
              </a:xfrm>
              <a:prstGeom prst="rect">
                <a:avLst/>
              </a:prstGeom>
              <a:blipFill>
                <a:blip r:embed="rId8"/>
                <a:stretch>
                  <a:fillRect t="-6897" b="-155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CA700BF5-20D2-B702-87EB-4FA15A32F6E8}"/>
                  </a:ext>
                </a:extLst>
              </p:cNvPr>
              <p:cNvSpPr txBox="1"/>
              <p:nvPr/>
            </p:nvSpPr>
            <p:spPr>
              <a:xfrm>
                <a:off x="9766641" y="3046428"/>
                <a:ext cx="1786209" cy="338554"/>
              </a:xfrm>
              <a:prstGeom prst="rect">
                <a:avLst/>
              </a:prstGeom>
              <a:noFill/>
            </p:spPr>
            <p:txBody>
              <a:bodyPr wrap="square" rtlCol="0">
                <a:spAutoFit/>
              </a:bodyPr>
              <a:lstStyle/>
              <a:p>
                <a14:m>
                  <m:oMath xmlns:m="http://schemas.openxmlformats.org/officeDocument/2006/math">
                    <m:sSub>
                      <m:sSubPr>
                        <m:ctrlPr>
                          <a:rPr lang="it-IT" sz="1600" b="0" i="1" dirty="0" smtClean="0">
                            <a:solidFill>
                              <a:srgbClr val="971720"/>
                            </a:solidFill>
                            <a:latin typeface="Cambria Math" panose="02040503050406030204" pitchFamily="18" charset="0"/>
                          </a:rPr>
                        </m:ctrlPr>
                      </m:sSubPr>
                      <m:e>
                        <m:r>
                          <a:rPr lang="it-IT" sz="1600" b="0" i="1" dirty="0" smtClean="0">
                            <a:solidFill>
                              <a:srgbClr val="971720"/>
                            </a:solidFill>
                            <a:latin typeface="Cambria Math" panose="02040503050406030204" pitchFamily="18" charset="0"/>
                          </a:rPr>
                          <m:t>𝑢</m:t>
                        </m:r>
                      </m:e>
                      <m:sub>
                        <m:r>
                          <a:rPr lang="it-IT" sz="1600" b="0" i="1" dirty="0" smtClean="0">
                            <a:solidFill>
                              <a:srgbClr val="971720"/>
                            </a:solidFill>
                            <a:latin typeface="Cambria Math" panose="02040503050406030204" pitchFamily="18" charset="0"/>
                          </a:rPr>
                          <m:t>𝑇</m:t>
                        </m:r>
                      </m:sub>
                    </m:sSub>
                  </m:oMath>
                </a14:m>
                <a:r>
                  <a:rPr lang="it-IT" sz="1600">
                    <a:solidFill>
                      <a:srgbClr val="971720"/>
                    </a:solidFill>
                    <a:latin typeface="Century Gothic" panose="020B0502020202020204" pitchFamily="34" charset="0"/>
                  </a:rPr>
                  <a:t> Hierarchical</a:t>
                </a:r>
              </a:p>
            </p:txBody>
          </p:sp>
        </mc:Choice>
        <mc:Fallback xmlns="">
          <p:sp>
            <p:nvSpPr>
              <p:cNvPr id="13" name="CasellaDiTesto 12">
                <a:extLst>
                  <a:ext uri="{FF2B5EF4-FFF2-40B4-BE49-F238E27FC236}">
                    <a16:creationId xmlns:a16="http://schemas.microsoft.com/office/drawing/2014/main" id="{CA700BF5-20D2-B702-87EB-4FA15A32F6E8}"/>
                  </a:ext>
                </a:extLst>
              </p:cNvPr>
              <p:cNvSpPr txBox="1">
                <a:spLocks noRot="1" noChangeAspect="1" noMove="1" noResize="1" noEditPoints="1" noAdjustHandles="1" noChangeArrowheads="1" noChangeShapeType="1" noTextEdit="1"/>
              </p:cNvSpPr>
              <p:nvPr/>
            </p:nvSpPr>
            <p:spPr>
              <a:xfrm>
                <a:off x="9766641" y="3046428"/>
                <a:ext cx="1786209" cy="338554"/>
              </a:xfrm>
              <a:prstGeom prst="rect">
                <a:avLst/>
              </a:prstGeom>
              <a:blipFill>
                <a:blip r:embed="rId9"/>
                <a:stretch>
                  <a:fillRect t="-5455" b="-236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85EF6EEB-5F3F-734C-9308-DAD9CA863192}"/>
                  </a:ext>
                </a:extLst>
              </p:cNvPr>
              <p:cNvSpPr txBox="1"/>
              <p:nvPr/>
            </p:nvSpPr>
            <p:spPr>
              <a:xfrm>
                <a:off x="6410199" y="5995639"/>
                <a:ext cx="1850251" cy="360483"/>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𝜂</m:t>
                        </m:r>
                      </m:sub>
                    </m:sSub>
                  </m:oMath>
                </a14:m>
                <a:r>
                  <a:rPr lang="it-IT" sz="1600">
                    <a:solidFill>
                      <a:srgbClr val="971720"/>
                    </a:solidFill>
                    <a:latin typeface="Century Gothic" panose="020B0502020202020204" pitchFamily="34" charset="0"/>
                  </a:rPr>
                  <a:t> Hierarchical</a:t>
                </a:r>
              </a:p>
            </p:txBody>
          </p:sp>
        </mc:Choice>
        <mc:Fallback xmlns="">
          <p:sp>
            <p:nvSpPr>
              <p:cNvPr id="14" name="CasellaDiTesto 13">
                <a:extLst>
                  <a:ext uri="{FF2B5EF4-FFF2-40B4-BE49-F238E27FC236}">
                    <a16:creationId xmlns:a16="http://schemas.microsoft.com/office/drawing/2014/main" id="{85EF6EEB-5F3F-734C-9308-DAD9CA863192}"/>
                  </a:ext>
                </a:extLst>
              </p:cNvPr>
              <p:cNvSpPr txBox="1">
                <a:spLocks noRot="1" noChangeAspect="1" noMove="1" noResize="1" noEditPoints="1" noAdjustHandles="1" noChangeArrowheads="1" noChangeShapeType="1" noTextEdit="1"/>
              </p:cNvSpPr>
              <p:nvPr/>
            </p:nvSpPr>
            <p:spPr>
              <a:xfrm>
                <a:off x="6410199" y="5995639"/>
                <a:ext cx="1850251" cy="360483"/>
              </a:xfrm>
              <a:prstGeom prst="rect">
                <a:avLst/>
              </a:prstGeom>
              <a:blipFill>
                <a:blip r:embed="rId10"/>
                <a:stretch>
                  <a:fillRect t="-6780" b="-1355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0AABF22F-BF9B-5296-3C92-092CDBC5D067}"/>
                  </a:ext>
                </a:extLst>
              </p:cNvPr>
              <p:cNvSpPr txBox="1"/>
              <p:nvPr/>
            </p:nvSpPr>
            <p:spPr>
              <a:xfrm>
                <a:off x="9334477" y="5960877"/>
                <a:ext cx="2100439" cy="360483"/>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𝜂</m:t>
                        </m:r>
                      </m:sub>
                    </m:sSub>
                  </m:oMath>
                </a14:m>
                <a:r>
                  <a:rPr lang="it-IT" sz="1600">
                    <a:solidFill>
                      <a:srgbClr val="971720"/>
                    </a:solidFill>
                    <a:latin typeface="Century Gothic" panose="020B0502020202020204" pitchFamily="34" charset="0"/>
                  </a:rPr>
                  <a:t> </a:t>
                </a:r>
                <a:r>
                  <a:rPr lang="it-IT" sz="1600" err="1">
                    <a:solidFill>
                      <a:srgbClr val="971720"/>
                    </a:solidFill>
                    <a:latin typeface="Century Gothic" panose="020B0502020202020204" pitchFamily="34" charset="0"/>
                  </a:rPr>
                  <a:t>Passivity</a:t>
                </a:r>
                <a:r>
                  <a:rPr lang="it-IT" sz="1600">
                    <a:solidFill>
                      <a:srgbClr val="971720"/>
                    </a:solidFill>
                    <a:latin typeface="Century Gothic" panose="020B0502020202020204" pitchFamily="34" charset="0"/>
                  </a:rPr>
                  <a:t> </a:t>
                </a:r>
                <a:r>
                  <a:rPr lang="it-IT" sz="1600" err="1">
                    <a:solidFill>
                      <a:srgbClr val="971720"/>
                    </a:solidFill>
                    <a:latin typeface="Century Gothic" panose="020B0502020202020204" pitchFamily="34" charset="0"/>
                  </a:rPr>
                  <a:t>Based</a:t>
                </a:r>
                <a:endParaRPr lang="it-IT" sz="1600">
                  <a:solidFill>
                    <a:srgbClr val="971720"/>
                  </a:solidFill>
                  <a:latin typeface="Century Gothic" panose="020B0502020202020204" pitchFamily="34" charset="0"/>
                </a:endParaRPr>
              </a:p>
            </p:txBody>
          </p:sp>
        </mc:Choice>
        <mc:Fallback xmlns="">
          <p:sp>
            <p:nvSpPr>
              <p:cNvPr id="16" name="CasellaDiTesto 15">
                <a:extLst>
                  <a:ext uri="{FF2B5EF4-FFF2-40B4-BE49-F238E27FC236}">
                    <a16:creationId xmlns:a16="http://schemas.microsoft.com/office/drawing/2014/main" id="{0AABF22F-BF9B-5296-3C92-092CDBC5D067}"/>
                  </a:ext>
                </a:extLst>
              </p:cNvPr>
              <p:cNvSpPr txBox="1">
                <a:spLocks noRot="1" noChangeAspect="1" noMove="1" noResize="1" noEditPoints="1" noAdjustHandles="1" noChangeArrowheads="1" noChangeShapeType="1" noTextEdit="1"/>
              </p:cNvSpPr>
              <p:nvPr/>
            </p:nvSpPr>
            <p:spPr>
              <a:xfrm>
                <a:off x="9334477" y="5960877"/>
                <a:ext cx="2100439" cy="360483"/>
              </a:xfrm>
              <a:prstGeom prst="rect">
                <a:avLst/>
              </a:prstGeom>
              <a:blipFill>
                <a:blip r:embed="rId11"/>
                <a:stretch>
                  <a:fillRect t="-6780" b="-13559"/>
                </a:stretch>
              </a:blipFill>
            </p:spPr>
            <p:txBody>
              <a:bodyPr/>
              <a:lstStyle/>
              <a:p>
                <a:r>
                  <a:rPr lang="it-IT">
                    <a:noFill/>
                  </a:rPr>
                  <a:t> </a:t>
                </a:r>
              </a:p>
            </p:txBody>
          </p:sp>
        </mc:Fallback>
      </mc:AlternateContent>
      <p:sp>
        <p:nvSpPr>
          <p:cNvPr id="18" name="CasellaDiTesto 17">
            <a:extLst>
              <a:ext uri="{FF2B5EF4-FFF2-40B4-BE49-F238E27FC236}">
                <a16:creationId xmlns:a16="http://schemas.microsoft.com/office/drawing/2014/main" id="{FD921ED3-85AD-3726-7A8E-803C2B68E714}"/>
              </a:ext>
            </a:extLst>
          </p:cNvPr>
          <p:cNvSpPr txBox="1"/>
          <p:nvPr/>
        </p:nvSpPr>
        <p:spPr>
          <a:xfrm>
            <a:off x="589936" y="3133317"/>
            <a:ext cx="4739148" cy="2862322"/>
          </a:xfrm>
          <a:prstGeom prst="rect">
            <a:avLst/>
          </a:prstGeom>
          <a:noFill/>
        </p:spPr>
        <p:txBody>
          <a:bodyPr wrap="square">
            <a:spAutoFit/>
          </a:bodyPr>
          <a:lstStyle/>
          <a:p>
            <a:r>
              <a:rPr lang="it-IT" dirty="0" err="1">
                <a:latin typeface="Century Gothic" panose="020B0502020202020204" pitchFamily="34" charset="0"/>
              </a:rPr>
              <a:t>As</a:t>
            </a:r>
            <a:r>
              <a:rPr lang="it-IT" dirty="0">
                <a:latin typeface="Century Gothic" panose="020B0502020202020204" pitchFamily="34" charset="0"/>
              </a:rPr>
              <a:t> </a:t>
            </a:r>
            <a:r>
              <a:rPr lang="it-IT" dirty="0" err="1">
                <a:latin typeface="Century Gothic" panose="020B0502020202020204" pitchFamily="34" charset="0"/>
              </a:rPr>
              <a:t>expected</a:t>
            </a:r>
            <a:r>
              <a:rPr lang="it-IT" dirty="0">
                <a:latin typeface="Century Gothic" panose="020B0502020202020204" pitchFamily="34" charset="0"/>
              </a:rPr>
              <a:t>, the </a:t>
            </a:r>
            <a:r>
              <a:rPr lang="it-IT" dirty="0" err="1">
                <a:latin typeface="Century Gothic" panose="020B0502020202020204" pitchFamily="34" charset="0"/>
              </a:rPr>
              <a:t>variation</a:t>
            </a:r>
            <a:r>
              <a:rPr lang="it-IT" dirty="0">
                <a:latin typeface="Century Gothic" panose="020B0502020202020204" pitchFamily="34" charset="0"/>
              </a:rPr>
              <a:t> on the </a:t>
            </a:r>
            <a:r>
              <a:rPr lang="it-IT" dirty="0" err="1">
                <a:latin typeface="Century Gothic" panose="020B0502020202020204" pitchFamily="34" charset="0"/>
              </a:rPr>
              <a:t>value</a:t>
            </a:r>
            <a:r>
              <a:rPr lang="it-IT" dirty="0">
                <a:latin typeface="Century Gothic" panose="020B0502020202020204" pitchFamily="34" charset="0"/>
              </a:rPr>
              <a:t> of the mass </a:t>
            </a:r>
            <a:r>
              <a:rPr lang="it-IT" dirty="0" err="1">
                <a:latin typeface="Century Gothic" panose="020B0502020202020204" pitchFamily="34" charset="0"/>
              </a:rPr>
              <a:t>brings</a:t>
            </a:r>
            <a:r>
              <a:rPr lang="it-IT" dirty="0">
                <a:latin typeface="Century Gothic" panose="020B0502020202020204" pitchFamily="34" charset="0"/>
              </a:rPr>
              <a:t> to a </a:t>
            </a:r>
            <a:r>
              <a:rPr lang="it-IT" dirty="0" err="1">
                <a:solidFill>
                  <a:srgbClr val="971720"/>
                </a:solidFill>
                <a:latin typeface="Century Gothic" panose="020B0502020202020204" pitchFamily="34" charset="0"/>
              </a:rPr>
              <a:t>constant</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error</a:t>
            </a:r>
            <a:r>
              <a:rPr lang="it-IT" dirty="0">
                <a:solidFill>
                  <a:srgbClr val="971720"/>
                </a:solidFill>
                <a:latin typeface="Century Gothic" panose="020B0502020202020204" pitchFamily="34" charset="0"/>
              </a:rPr>
              <a:t> in position</a:t>
            </a:r>
            <a:r>
              <a:rPr lang="it-IT" dirty="0">
                <a:latin typeface="Century Gothic" panose="020B0502020202020204" pitchFamily="34" charset="0"/>
              </a:rPr>
              <a:t>, with an </a:t>
            </a:r>
            <a:r>
              <a:rPr lang="it-IT" dirty="0" err="1">
                <a:latin typeface="Century Gothic" panose="020B0502020202020204" pitchFamily="34" charset="0"/>
              </a:rPr>
              <a:t>increase</a:t>
            </a:r>
            <a:r>
              <a:rPr lang="it-IT" dirty="0">
                <a:latin typeface="Century Gothic" panose="020B0502020202020204" pitchFamily="34" charset="0"/>
              </a:rPr>
              <a:t> of the </a:t>
            </a:r>
            <a:r>
              <a:rPr lang="it-IT" dirty="0" err="1">
                <a:solidFill>
                  <a:srgbClr val="971720"/>
                </a:solidFill>
                <a:latin typeface="Century Gothic" panose="020B0502020202020204" pitchFamily="34" charset="0"/>
              </a:rPr>
              <a:t>total</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thrus</a:t>
            </a:r>
            <a:r>
              <a:rPr lang="it-IT" dirty="0" err="1">
                <a:latin typeface="Century Gothic" panose="020B0502020202020204" pitchFamily="34" charset="0"/>
              </a:rPr>
              <a:t>t</a:t>
            </a:r>
            <a:r>
              <a:rPr lang="it-IT" dirty="0">
                <a:latin typeface="Century Gothic" panose="020B0502020202020204" pitchFamily="34" charset="0"/>
              </a:rPr>
              <a:t> in </a:t>
            </a:r>
            <a:r>
              <a:rPr lang="it-IT" dirty="0" err="1">
                <a:latin typeface="Century Gothic" panose="020B0502020202020204" pitchFamily="34" charset="0"/>
              </a:rPr>
              <a:t>order</a:t>
            </a:r>
            <a:r>
              <a:rPr lang="it-IT" dirty="0">
                <a:latin typeface="Century Gothic" panose="020B0502020202020204" pitchFamily="34" charset="0"/>
              </a:rPr>
              <a:t> to compensate for </a:t>
            </a:r>
            <a:r>
              <a:rPr lang="it-IT" dirty="0" err="1">
                <a:latin typeface="Century Gothic" panose="020B0502020202020204" pitchFamily="34" charset="0"/>
              </a:rPr>
              <a:t>it</a:t>
            </a:r>
            <a:r>
              <a:rPr lang="it-IT" dirty="0">
                <a:latin typeface="Century Gothic" panose="020B0502020202020204" pitchFamily="34" charset="0"/>
              </a:rPr>
              <a:t>. </a:t>
            </a:r>
            <a:r>
              <a:rPr lang="it-IT" dirty="0" err="1">
                <a:latin typeface="Century Gothic" panose="020B0502020202020204" pitchFamily="34" charset="0"/>
              </a:rPr>
              <a:t>Regarding</a:t>
            </a:r>
            <a:r>
              <a:rPr lang="it-IT" dirty="0">
                <a:latin typeface="Century Gothic" panose="020B0502020202020204" pitchFamily="34" charset="0"/>
              </a:rPr>
              <a:t> the </a:t>
            </a:r>
            <a:r>
              <a:rPr lang="it-IT" dirty="0" err="1">
                <a:solidFill>
                  <a:srgbClr val="971720"/>
                </a:solidFill>
                <a:latin typeface="Century Gothic" panose="020B0502020202020204" pitchFamily="34" charset="0"/>
              </a:rPr>
              <a:t>angular</a:t>
            </a:r>
            <a:r>
              <a:rPr lang="it-IT" dirty="0">
                <a:solidFill>
                  <a:srgbClr val="971720"/>
                </a:solidFill>
                <a:latin typeface="Century Gothic" panose="020B0502020202020204" pitchFamily="34" charset="0"/>
              </a:rPr>
              <a:t> part</a:t>
            </a:r>
            <a:r>
              <a:rPr lang="it-IT" dirty="0">
                <a:latin typeface="Century Gothic" panose="020B0502020202020204" pitchFamily="34" charset="0"/>
              </a:rPr>
              <a:t>, </a:t>
            </a:r>
            <a:r>
              <a:rPr lang="it-IT" dirty="0" err="1">
                <a:latin typeface="Century Gothic" panose="020B0502020202020204" pitchFamily="34" charset="0"/>
              </a:rPr>
              <a:t>we</a:t>
            </a:r>
            <a:r>
              <a:rPr lang="it-IT" dirty="0">
                <a:latin typeface="Century Gothic" panose="020B0502020202020204" pitchFamily="34" charset="0"/>
              </a:rPr>
              <a:t> can </a:t>
            </a:r>
            <a:r>
              <a:rPr lang="it-IT" dirty="0" err="1">
                <a:latin typeface="Century Gothic" panose="020B0502020202020204" pitchFamily="34" charset="0"/>
              </a:rPr>
              <a:t>see</a:t>
            </a:r>
            <a:r>
              <a:rPr lang="it-IT" dirty="0">
                <a:latin typeface="Century Gothic" panose="020B0502020202020204" pitchFamily="34" charset="0"/>
              </a:rPr>
              <a:t> </a:t>
            </a:r>
            <a:r>
              <a:rPr lang="it-IT" dirty="0" err="1">
                <a:latin typeface="Century Gothic" panose="020B0502020202020204" pitchFamily="34" charset="0"/>
              </a:rPr>
              <a:t>that</a:t>
            </a:r>
            <a:r>
              <a:rPr lang="it-IT" dirty="0">
                <a:latin typeface="Century Gothic" panose="020B0502020202020204" pitchFamily="34" charset="0"/>
              </a:rPr>
              <a:t> </a:t>
            </a:r>
            <a:r>
              <a:rPr lang="it-IT" dirty="0" err="1">
                <a:latin typeface="Century Gothic" panose="020B0502020202020204" pitchFamily="34" charset="0"/>
              </a:rPr>
              <a:t>error</a:t>
            </a:r>
            <a:r>
              <a:rPr lang="it-IT" dirty="0">
                <a:latin typeface="Century Gothic" panose="020B0502020202020204" pitchFamily="34" charset="0"/>
              </a:rPr>
              <a:t> </a:t>
            </a:r>
            <a:r>
              <a:rPr lang="it-IT" dirty="0" err="1">
                <a:latin typeface="Century Gothic" panose="020B0502020202020204" pitchFamily="34" charset="0"/>
              </a:rPr>
              <a:t>is</a:t>
            </a:r>
            <a:r>
              <a:rPr lang="it-IT" dirty="0">
                <a:latin typeface="Century Gothic" panose="020B0502020202020204" pitchFamily="34" charset="0"/>
              </a:rPr>
              <a:t> </a:t>
            </a:r>
            <a:r>
              <a:rPr lang="it-IT" dirty="0" err="1">
                <a:latin typeface="Century Gothic" panose="020B0502020202020204" pitchFamily="34" charset="0"/>
              </a:rPr>
              <a:t>smaller</a:t>
            </a:r>
            <a:r>
              <a:rPr lang="it-IT" dirty="0">
                <a:latin typeface="Century Gothic" panose="020B0502020202020204" pitchFamily="34" charset="0"/>
              </a:rPr>
              <a:t> in the </a:t>
            </a:r>
            <a:r>
              <a:rPr lang="it-IT" dirty="0" err="1">
                <a:solidFill>
                  <a:srgbClr val="971720"/>
                </a:solidFill>
                <a:latin typeface="Century Gothic" panose="020B0502020202020204" pitchFamily="34" charset="0"/>
              </a:rPr>
              <a:t>passivity</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based</a:t>
            </a:r>
            <a:r>
              <a:rPr lang="it-IT" dirty="0">
                <a:solidFill>
                  <a:srgbClr val="971720"/>
                </a:solidFill>
                <a:latin typeface="Century Gothic" panose="020B0502020202020204" pitchFamily="34" charset="0"/>
              </a:rPr>
              <a:t> </a:t>
            </a:r>
            <a:r>
              <a:rPr lang="it-IT" dirty="0" err="1">
                <a:latin typeface="Century Gothic" panose="020B0502020202020204" pitchFamily="34" charset="0"/>
              </a:rPr>
              <a:t>becouse</a:t>
            </a:r>
            <a:r>
              <a:rPr lang="it-IT" dirty="0">
                <a:latin typeface="Century Gothic" panose="020B0502020202020204" pitchFamily="34" charset="0"/>
              </a:rPr>
              <a:t> </a:t>
            </a:r>
            <a:r>
              <a:rPr lang="it-IT" dirty="0" err="1">
                <a:latin typeface="Century Gothic" panose="020B0502020202020204" pitchFamily="34" charset="0"/>
              </a:rPr>
              <a:t>it</a:t>
            </a:r>
            <a:r>
              <a:rPr lang="it-IT" dirty="0">
                <a:latin typeface="Century Gothic" panose="020B0502020202020204" pitchFamily="34" charset="0"/>
              </a:rPr>
              <a:t> </a:t>
            </a:r>
            <a:r>
              <a:rPr lang="it-IT" dirty="0" err="1">
                <a:latin typeface="Century Gothic" panose="020B0502020202020204" pitchFamily="34" charset="0"/>
              </a:rPr>
              <a:t>does</a:t>
            </a:r>
            <a:r>
              <a:rPr lang="it-IT" dirty="0">
                <a:latin typeface="Century Gothic" panose="020B0502020202020204" pitchFamily="34" charset="0"/>
              </a:rPr>
              <a:t> </a:t>
            </a:r>
            <a:r>
              <a:rPr lang="it-IT" dirty="0" err="1">
                <a:latin typeface="Century Gothic" panose="020B0502020202020204" pitchFamily="34" charset="0"/>
              </a:rPr>
              <a:t>not</a:t>
            </a:r>
            <a:r>
              <a:rPr lang="it-IT" dirty="0">
                <a:latin typeface="Century Gothic" panose="020B0502020202020204" pitchFamily="34" charset="0"/>
              </a:rPr>
              <a:t> </a:t>
            </a:r>
            <a:r>
              <a:rPr lang="it-IT" dirty="0" err="1">
                <a:latin typeface="Century Gothic" panose="020B0502020202020204" pitchFamily="34" charset="0"/>
              </a:rPr>
              <a:t>rely</a:t>
            </a:r>
            <a:r>
              <a:rPr lang="it-IT" dirty="0">
                <a:latin typeface="Century Gothic" panose="020B0502020202020204" pitchFamily="34" charset="0"/>
              </a:rPr>
              <a:t> on </a:t>
            </a:r>
            <a:r>
              <a:rPr lang="it-IT" dirty="0">
                <a:solidFill>
                  <a:srgbClr val="971720"/>
                </a:solidFill>
                <a:latin typeface="Century Gothic" panose="020B0502020202020204" pitchFamily="34" charset="0"/>
              </a:rPr>
              <a:t>FBL</a:t>
            </a:r>
            <a:endParaRPr lang="en-US" dirty="0">
              <a:solidFill>
                <a:srgbClr val="971720"/>
              </a:solidFill>
              <a:latin typeface="Century Gothic" panose="020B0502020202020204" pitchFamily="34" charset="0"/>
            </a:endParaRPr>
          </a:p>
          <a:p>
            <a:endParaRPr lang="en-US" dirty="0">
              <a:solidFill>
                <a:srgbClr val="971720"/>
              </a:solidFill>
              <a:latin typeface="Century Gothic" panose="020B0502020202020204" pitchFamily="34" charset="0"/>
            </a:endParaRPr>
          </a:p>
          <a:p>
            <a:endParaRPr lang="en-US" dirty="0">
              <a:solidFill>
                <a:srgbClr val="971720"/>
              </a:solidFill>
              <a:latin typeface="Century Gothic" panose="020B0502020202020204" pitchFamily="34" charset="0"/>
            </a:endParaRPr>
          </a:p>
          <a:p>
            <a:r>
              <a:rPr lang="en-US" dirty="0">
                <a:solidFill>
                  <a:srgbClr val="971720"/>
                </a:solidFill>
                <a:latin typeface="Century Gothic" panose="020B0502020202020204" pitchFamily="34" charset="0"/>
              </a:rPr>
              <a:t> </a:t>
            </a:r>
            <a:endParaRPr lang="it-IT" dirty="0">
              <a:solidFill>
                <a:srgbClr val="971720"/>
              </a:solidFill>
              <a:latin typeface="Century Gothic" panose="020B0502020202020204" pitchFamily="34" charset="0"/>
            </a:endParaRPr>
          </a:p>
        </p:txBody>
      </p:sp>
    </p:spTree>
    <p:extLst>
      <p:ext uri="{BB962C8B-B14F-4D97-AF65-F5344CB8AC3E}">
        <p14:creationId xmlns:p14="http://schemas.microsoft.com/office/powerpoint/2010/main" val="1542594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B2699F78-3CB6-E62E-7A33-BF0D00F323D5}"/>
              </a:ext>
            </a:extLst>
          </p:cNvPr>
          <p:cNvSpPr txBox="1"/>
          <p:nvPr/>
        </p:nvSpPr>
        <p:spPr>
          <a:xfrm>
            <a:off x="589935" y="275303"/>
            <a:ext cx="8386917" cy="800219"/>
          </a:xfrm>
          <a:prstGeom prst="rect">
            <a:avLst/>
          </a:prstGeom>
          <a:noFill/>
        </p:spPr>
        <p:txBody>
          <a:bodyPr wrap="square" rtlCol="0">
            <a:spAutoFit/>
          </a:bodyPr>
          <a:lstStyle/>
          <a:p>
            <a:r>
              <a:rPr lang="it-IT" sz="2800">
                <a:solidFill>
                  <a:srgbClr val="971720"/>
                </a:solidFill>
                <a:latin typeface="Century Gothic"/>
              </a:rPr>
              <a:t>Constant </a:t>
            </a:r>
            <a:r>
              <a:rPr lang="it-IT" sz="2800" err="1">
                <a:solidFill>
                  <a:srgbClr val="971720"/>
                </a:solidFill>
                <a:latin typeface="Century Gothic"/>
              </a:rPr>
              <a:t>external</a:t>
            </a:r>
            <a:r>
              <a:rPr lang="it-IT" sz="2800">
                <a:solidFill>
                  <a:srgbClr val="971720"/>
                </a:solidFill>
                <a:latin typeface="Century Gothic"/>
              </a:rPr>
              <a:t> </a:t>
            </a:r>
            <a:r>
              <a:rPr lang="it-IT" sz="2800" err="1">
                <a:solidFill>
                  <a:srgbClr val="971720"/>
                </a:solidFill>
                <a:latin typeface="Century Gothic"/>
              </a:rPr>
              <a:t>disturbances</a:t>
            </a:r>
            <a:endParaRPr lang="it-IT" sz="2800"/>
          </a:p>
          <a:p>
            <a:endParaRPr lang="it-IT"/>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B8FC4183-B142-A3A2-D1A2-716F7015D9B5}"/>
                  </a:ext>
                </a:extLst>
              </p:cNvPr>
              <p:cNvSpPr txBox="1"/>
              <p:nvPr/>
            </p:nvSpPr>
            <p:spPr>
              <a:xfrm>
                <a:off x="589936" y="962291"/>
                <a:ext cx="3687096" cy="1661480"/>
              </a:xfrm>
              <a:prstGeom prst="rect">
                <a:avLst/>
              </a:prstGeom>
              <a:noFill/>
            </p:spPr>
            <p:txBody>
              <a:bodyPr wrap="square">
                <a:spAutoFit/>
              </a:bodyPr>
              <a:lstStyle/>
              <a:p>
                <a14:m>
                  <m:oMath xmlns:m="http://schemas.openxmlformats.org/officeDocument/2006/math">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𝑓</m:t>
                        </m:r>
                      </m:e>
                      <m:sub>
                        <m:r>
                          <a:rPr lang="it-IT" b="0" i="1" smtClean="0">
                            <a:solidFill>
                              <a:srgbClr val="971720"/>
                            </a:solidFill>
                            <a:latin typeface="Cambria Math" panose="02040503050406030204" pitchFamily="18" charset="0"/>
                          </a:rPr>
                          <m:t>𝑒</m:t>
                        </m:r>
                      </m:sub>
                    </m:sSub>
                    <m:r>
                      <a:rPr lang="it-IT" b="0" i="1" smtClean="0">
                        <a:solidFill>
                          <a:srgbClr val="971720"/>
                        </a:solidFill>
                        <a:latin typeface="Cambria Math" panose="02040503050406030204" pitchFamily="18" charset="0"/>
                      </a:rPr>
                      <m:t>=</m:t>
                    </m:r>
                    <m:d>
                      <m:dPr>
                        <m:begChr m:val="["/>
                        <m:endChr m:val="]"/>
                        <m:ctrlPr>
                          <a:rPr lang="it-IT" b="0" i="1" smtClean="0">
                            <a:solidFill>
                              <a:srgbClr val="971720"/>
                            </a:solidFill>
                            <a:latin typeface="Cambria Math" panose="02040503050406030204" pitchFamily="18" charset="0"/>
                          </a:rPr>
                        </m:ctrlPr>
                      </m:dPr>
                      <m:e>
                        <m:m>
                          <m:mPr>
                            <m:mcs>
                              <m:mc>
                                <m:mcPr>
                                  <m:count m:val="1"/>
                                  <m:mcJc m:val="center"/>
                                </m:mcPr>
                              </m:mc>
                            </m:mcs>
                            <m:ctrlPr>
                              <a:rPr lang="it-IT" b="0" i="1" smtClean="0">
                                <a:solidFill>
                                  <a:srgbClr val="971720"/>
                                </a:solidFill>
                                <a:latin typeface="Cambria Math" panose="02040503050406030204" pitchFamily="18" charset="0"/>
                              </a:rPr>
                            </m:ctrlPr>
                          </m:mPr>
                          <m:mr>
                            <m:e>
                              <m:r>
                                <m:rPr>
                                  <m:brk m:alnAt="7"/>
                                </m:rPr>
                                <a:rPr lang="it-IT" b="0" i="1" smtClean="0">
                                  <a:solidFill>
                                    <a:srgbClr val="971720"/>
                                  </a:solidFill>
                                  <a:latin typeface="Cambria Math" panose="02040503050406030204" pitchFamily="18" charset="0"/>
                                </a:rPr>
                                <m:t>0</m:t>
                              </m:r>
                              <m:r>
                                <a:rPr lang="it-IT" b="0" i="1" smtClean="0">
                                  <a:solidFill>
                                    <a:srgbClr val="971720"/>
                                  </a:solidFill>
                                  <a:latin typeface="Cambria Math" panose="02040503050406030204" pitchFamily="18" charset="0"/>
                                </a:rPr>
                                <m:t>.5 </m:t>
                              </m:r>
                              <m:r>
                                <a:rPr lang="it-IT" b="0" i="1" smtClean="0">
                                  <a:solidFill>
                                    <a:srgbClr val="971720"/>
                                  </a:solidFill>
                                  <a:latin typeface="Cambria Math" panose="02040503050406030204" pitchFamily="18" charset="0"/>
                                </a:rPr>
                                <m:t>𝑁</m:t>
                              </m:r>
                            </m:e>
                          </m:mr>
                          <m:mr>
                            <m:e>
                              <m:r>
                                <a:rPr lang="it-IT" b="0" i="1" smtClean="0">
                                  <a:solidFill>
                                    <a:srgbClr val="971720"/>
                                  </a:solidFill>
                                  <a:latin typeface="Cambria Math" panose="02040503050406030204" pitchFamily="18" charset="0"/>
                                </a:rPr>
                                <m:t>0.4 </m:t>
                              </m:r>
                              <m:r>
                                <a:rPr lang="it-IT" b="0" i="1" smtClean="0">
                                  <a:solidFill>
                                    <a:srgbClr val="971720"/>
                                  </a:solidFill>
                                  <a:latin typeface="Cambria Math" panose="02040503050406030204" pitchFamily="18" charset="0"/>
                                </a:rPr>
                                <m:t>𝑁</m:t>
                              </m:r>
                            </m:e>
                          </m:mr>
                          <m:mr>
                            <m:e>
                              <m:r>
                                <a:rPr lang="it-IT" b="0" i="1" smtClean="0">
                                  <a:solidFill>
                                    <a:srgbClr val="971720"/>
                                  </a:solidFill>
                                  <a:latin typeface="Cambria Math" panose="02040503050406030204" pitchFamily="18" charset="0"/>
                                </a:rPr>
                                <m:t>0</m:t>
                              </m:r>
                            </m:e>
                          </m:mr>
                        </m:m>
                      </m:e>
                    </m:d>
                  </m:oMath>
                </a14:m>
                <a:r>
                  <a:rPr lang="en-US" dirty="0">
                    <a:solidFill>
                      <a:srgbClr val="971720"/>
                    </a:solidFill>
                    <a:latin typeface="Century Gothic" panose="020B0502020202020204" pitchFamily="34" charset="0"/>
                  </a:rPr>
                  <a:t>           </a:t>
                </a:r>
                <a14:m>
                  <m:oMath xmlns:m="http://schemas.openxmlformats.org/officeDocument/2006/math">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𝜏</m:t>
                        </m:r>
                      </m:e>
                      <m:sub>
                        <m:r>
                          <a:rPr lang="it-IT" b="0" i="1" smtClean="0">
                            <a:solidFill>
                              <a:srgbClr val="971720"/>
                            </a:solidFill>
                            <a:latin typeface="Cambria Math" panose="02040503050406030204" pitchFamily="18" charset="0"/>
                          </a:rPr>
                          <m:t>𝑒</m:t>
                        </m:r>
                      </m:sub>
                    </m:sSub>
                    <m:r>
                      <a:rPr lang="it-IT" i="1">
                        <a:solidFill>
                          <a:srgbClr val="971720"/>
                        </a:solidFill>
                        <a:latin typeface="Cambria Math" panose="02040503050406030204" pitchFamily="18" charset="0"/>
                      </a:rPr>
                      <m:t>=</m:t>
                    </m:r>
                    <m:d>
                      <m:dPr>
                        <m:begChr m:val="["/>
                        <m:endChr m:val="]"/>
                        <m:ctrlPr>
                          <a:rPr lang="it-IT" i="1">
                            <a:solidFill>
                              <a:srgbClr val="971720"/>
                            </a:solidFill>
                            <a:latin typeface="Cambria Math" panose="02040503050406030204" pitchFamily="18" charset="0"/>
                          </a:rPr>
                        </m:ctrlPr>
                      </m:dPr>
                      <m:e>
                        <m:m>
                          <m:mPr>
                            <m:mcs>
                              <m:mc>
                                <m:mcPr>
                                  <m:count m:val="1"/>
                                  <m:mcJc m:val="center"/>
                                </m:mcPr>
                              </m:mc>
                            </m:mcs>
                            <m:ctrlPr>
                              <a:rPr lang="it-IT" i="1">
                                <a:solidFill>
                                  <a:srgbClr val="971720"/>
                                </a:solidFill>
                                <a:latin typeface="Cambria Math" panose="02040503050406030204" pitchFamily="18" charset="0"/>
                              </a:rPr>
                            </m:ctrlPr>
                          </m:mPr>
                          <m:mr>
                            <m:e>
                              <m:r>
                                <m:rPr>
                                  <m:brk m:alnAt="7"/>
                                </m:rP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0. </m:t>
                              </m:r>
                              <m:r>
                                <a:rPr lang="it-IT" b="0" i="1" smtClean="0">
                                  <a:solidFill>
                                    <a:srgbClr val="971720"/>
                                  </a:solidFill>
                                  <a:latin typeface="Cambria Math" panose="02040503050406030204" pitchFamily="18" charset="0"/>
                                </a:rPr>
                                <m:t>02</m:t>
                              </m:r>
                              <m:r>
                                <a:rPr lang="it-IT" i="1">
                                  <a:solidFill>
                                    <a:srgbClr val="971720"/>
                                  </a:solidFill>
                                  <a:latin typeface="Cambria Math" panose="02040503050406030204" pitchFamily="18" charset="0"/>
                                </a:rPr>
                                <m:t>𝑁</m:t>
                              </m:r>
                              <m:r>
                                <a:rPr lang="it-IT" b="0" i="1" smtClean="0">
                                  <a:solidFill>
                                    <a:srgbClr val="971720"/>
                                  </a:solidFill>
                                  <a:latin typeface="Cambria Math" panose="02040503050406030204" pitchFamily="18" charset="0"/>
                                </a:rPr>
                                <m:t>𝑚</m:t>
                              </m:r>
                            </m:e>
                          </m:mr>
                          <m:mr>
                            <m:e>
                              <m:r>
                                <a:rPr lang="it-IT" i="1">
                                  <a:solidFill>
                                    <a:srgbClr val="971720"/>
                                  </a:solidFill>
                                  <a:latin typeface="Cambria Math" panose="02040503050406030204" pitchFamily="18" charset="0"/>
                                </a:rPr>
                                <m:t>0</m:t>
                              </m:r>
                            </m:e>
                          </m:mr>
                        </m:m>
                      </m:e>
                    </m:d>
                  </m:oMath>
                </a14:m>
                <a:endParaRPr lang="en-US" dirty="0">
                  <a:solidFill>
                    <a:srgbClr val="971720"/>
                  </a:solidFill>
                  <a:latin typeface="Century Gothic" panose="020B0502020202020204" pitchFamily="34" charset="0"/>
                </a:endParaRPr>
              </a:p>
              <a:p>
                <a:endParaRPr lang="en-US" dirty="0">
                  <a:solidFill>
                    <a:srgbClr val="971720"/>
                  </a:solidFill>
                  <a:latin typeface="Century Gothic" panose="020B0502020202020204" pitchFamily="34" charset="0"/>
                </a:endParaRPr>
              </a:p>
              <a:p>
                <a:endParaRPr lang="en-US" dirty="0">
                  <a:solidFill>
                    <a:srgbClr val="971720"/>
                  </a:solidFill>
                  <a:latin typeface="Century Gothic" panose="020B0502020202020204" pitchFamily="34" charset="0"/>
                </a:endParaRPr>
              </a:p>
              <a:p>
                <a:r>
                  <a:rPr lang="en-US" dirty="0">
                    <a:solidFill>
                      <a:srgbClr val="971720"/>
                    </a:solidFill>
                    <a:latin typeface="Century Gothic" panose="020B0502020202020204" pitchFamily="34" charset="0"/>
                  </a:rPr>
                  <a:t> </a:t>
                </a:r>
                <a:endParaRPr lang="it-IT" dirty="0">
                  <a:solidFill>
                    <a:srgbClr val="971720"/>
                  </a:solidFill>
                  <a:latin typeface="Century Gothic" panose="020B0502020202020204" pitchFamily="34" charset="0"/>
                </a:endParaRPr>
              </a:p>
            </p:txBody>
          </p:sp>
        </mc:Choice>
        <mc:Fallback xmlns="">
          <p:sp>
            <p:nvSpPr>
              <p:cNvPr id="4" name="CasellaDiTesto 3">
                <a:extLst>
                  <a:ext uri="{FF2B5EF4-FFF2-40B4-BE49-F238E27FC236}">
                    <a16:creationId xmlns:a16="http://schemas.microsoft.com/office/drawing/2014/main" id="{B8FC4183-B142-A3A2-D1A2-716F7015D9B5}"/>
                  </a:ext>
                </a:extLst>
              </p:cNvPr>
              <p:cNvSpPr txBox="1">
                <a:spLocks noRot="1" noChangeAspect="1" noMove="1" noResize="1" noEditPoints="1" noAdjustHandles="1" noChangeArrowheads="1" noChangeShapeType="1" noTextEdit="1"/>
              </p:cNvSpPr>
              <p:nvPr/>
            </p:nvSpPr>
            <p:spPr>
              <a:xfrm>
                <a:off x="589936" y="962291"/>
                <a:ext cx="3687096" cy="1661480"/>
              </a:xfrm>
              <a:prstGeom prst="rect">
                <a:avLst/>
              </a:prstGeom>
              <a:blipFill>
                <a:blip r:embed="rId4"/>
                <a:stretch>
                  <a:fillRect/>
                </a:stretch>
              </a:blipFill>
            </p:spPr>
            <p:txBody>
              <a:bodyPr/>
              <a:lstStyle/>
              <a:p>
                <a:r>
                  <a:rPr lang="it-IT">
                    <a:noFill/>
                  </a:rPr>
                  <a:t> </a:t>
                </a:r>
              </a:p>
            </p:txBody>
          </p:sp>
        </mc:Fallback>
      </mc:AlternateContent>
      <p:pic>
        <p:nvPicPr>
          <p:cNvPr id="5" name="Immagine 4">
            <a:extLst>
              <a:ext uri="{FF2B5EF4-FFF2-40B4-BE49-F238E27FC236}">
                <a16:creationId xmlns:a16="http://schemas.microsoft.com/office/drawing/2014/main" id="{CD9BC313-AAD4-3493-48A6-311768FECA30}"/>
              </a:ext>
            </a:extLst>
          </p:cNvPr>
          <p:cNvPicPr>
            <a:picLocks noChangeAspect="1"/>
          </p:cNvPicPr>
          <p:nvPr/>
        </p:nvPicPr>
        <p:blipFill>
          <a:blip r:embed="rId5"/>
          <a:srcRect/>
          <a:stretch/>
        </p:blipFill>
        <p:spPr>
          <a:xfrm>
            <a:off x="4783393" y="726479"/>
            <a:ext cx="3393473" cy="2545104"/>
          </a:xfrm>
          <a:prstGeom prst="rect">
            <a:avLst/>
          </a:prstGeom>
        </p:spPr>
      </p:pic>
      <p:pic>
        <p:nvPicPr>
          <p:cNvPr id="6" name="Immagine 5">
            <a:extLst>
              <a:ext uri="{FF2B5EF4-FFF2-40B4-BE49-F238E27FC236}">
                <a16:creationId xmlns:a16="http://schemas.microsoft.com/office/drawing/2014/main" id="{B2AB2E18-5539-FB92-8BDE-ACD23D3519BF}"/>
              </a:ext>
            </a:extLst>
          </p:cNvPr>
          <p:cNvPicPr>
            <a:picLocks noChangeAspect="1"/>
          </p:cNvPicPr>
          <p:nvPr/>
        </p:nvPicPr>
        <p:blipFill>
          <a:blip r:embed="rId6"/>
          <a:srcRect/>
          <a:stretch/>
        </p:blipFill>
        <p:spPr>
          <a:xfrm>
            <a:off x="8610684" y="733754"/>
            <a:ext cx="3393473" cy="2545104"/>
          </a:xfrm>
          <a:prstGeom prst="rect">
            <a:avLst/>
          </a:prstGeom>
        </p:spPr>
      </p:pic>
      <p:pic>
        <p:nvPicPr>
          <p:cNvPr id="7" name="Immagine 6">
            <a:extLst>
              <a:ext uri="{FF2B5EF4-FFF2-40B4-BE49-F238E27FC236}">
                <a16:creationId xmlns:a16="http://schemas.microsoft.com/office/drawing/2014/main" id="{2DA846F9-4415-77B2-869C-36F9030FCDB0}"/>
              </a:ext>
            </a:extLst>
          </p:cNvPr>
          <p:cNvPicPr>
            <a:picLocks noChangeAspect="1"/>
          </p:cNvPicPr>
          <p:nvPr/>
        </p:nvPicPr>
        <p:blipFill>
          <a:blip r:embed="rId7"/>
          <a:srcRect/>
          <a:stretch/>
        </p:blipFill>
        <p:spPr>
          <a:xfrm>
            <a:off x="4783393" y="3468420"/>
            <a:ext cx="3393473" cy="2545104"/>
          </a:xfrm>
          <a:prstGeom prst="rect">
            <a:avLst/>
          </a:prstGeom>
        </p:spPr>
      </p:pic>
      <p:pic>
        <p:nvPicPr>
          <p:cNvPr id="13" name="Immagine 12" descr="Immagine che contiene testo, schermata, linea, Diagramma&#10;&#10;Descrizione generata automaticamente">
            <a:extLst>
              <a:ext uri="{FF2B5EF4-FFF2-40B4-BE49-F238E27FC236}">
                <a16:creationId xmlns:a16="http://schemas.microsoft.com/office/drawing/2014/main" id="{C0CF529C-322B-A82B-9EA8-74B0BD61AE4A}"/>
              </a:ext>
            </a:extLst>
          </p:cNvPr>
          <p:cNvPicPr>
            <a:picLocks noChangeAspect="1"/>
          </p:cNvPicPr>
          <p:nvPr/>
        </p:nvPicPr>
        <p:blipFill>
          <a:blip r:embed="rId8"/>
          <a:stretch>
            <a:fillRect/>
          </a:stretch>
        </p:blipFill>
        <p:spPr>
          <a:xfrm>
            <a:off x="8610683" y="3538118"/>
            <a:ext cx="3393473" cy="2545105"/>
          </a:xfrm>
          <a:prstGeom prst="rect">
            <a:avLst/>
          </a:prstGeom>
        </p:spPr>
      </p:pic>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FAE45D61-9561-AB6D-0FED-51487A57216A}"/>
                  </a:ext>
                </a:extLst>
              </p:cNvPr>
              <p:cNvSpPr txBox="1"/>
              <p:nvPr/>
            </p:nvSpPr>
            <p:spPr>
              <a:xfrm>
                <a:off x="5587024" y="3250233"/>
                <a:ext cx="1786209" cy="35753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𝑝</m:t>
                        </m:r>
                      </m:sub>
                    </m:sSub>
                  </m:oMath>
                </a14:m>
                <a:r>
                  <a:rPr lang="it-IT" sz="1600">
                    <a:solidFill>
                      <a:srgbClr val="971720"/>
                    </a:solidFill>
                    <a:latin typeface="Century Gothic" panose="020B0502020202020204" pitchFamily="34" charset="0"/>
                  </a:rPr>
                  <a:t> Hierarchical</a:t>
                </a:r>
              </a:p>
            </p:txBody>
          </p:sp>
        </mc:Choice>
        <mc:Fallback xmlns="">
          <p:sp>
            <p:nvSpPr>
              <p:cNvPr id="14" name="CasellaDiTesto 13">
                <a:extLst>
                  <a:ext uri="{FF2B5EF4-FFF2-40B4-BE49-F238E27FC236}">
                    <a16:creationId xmlns:a16="http://schemas.microsoft.com/office/drawing/2014/main" id="{FAE45D61-9561-AB6D-0FED-51487A57216A}"/>
                  </a:ext>
                </a:extLst>
              </p:cNvPr>
              <p:cNvSpPr txBox="1">
                <a:spLocks noRot="1" noChangeAspect="1" noMove="1" noResize="1" noEditPoints="1" noAdjustHandles="1" noChangeArrowheads="1" noChangeShapeType="1" noTextEdit="1"/>
              </p:cNvSpPr>
              <p:nvPr/>
            </p:nvSpPr>
            <p:spPr>
              <a:xfrm>
                <a:off x="5587024" y="3250233"/>
                <a:ext cx="1786209" cy="357534"/>
              </a:xfrm>
              <a:prstGeom prst="rect">
                <a:avLst/>
              </a:prstGeom>
              <a:blipFill>
                <a:blip r:embed="rId9"/>
                <a:stretch>
                  <a:fillRect t="-6780" b="-1355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0B8D755C-EEEC-291B-7781-722E639290D7}"/>
                  </a:ext>
                </a:extLst>
              </p:cNvPr>
              <p:cNvSpPr txBox="1"/>
              <p:nvPr/>
            </p:nvSpPr>
            <p:spPr>
              <a:xfrm>
                <a:off x="9486858" y="3250233"/>
                <a:ext cx="1786209" cy="35753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𝑝</m:t>
                        </m:r>
                      </m:sub>
                    </m:sSub>
                  </m:oMath>
                </a14:m>
                <a:r>
                  <a:rPr lang="it-IT" sz="1600">
                    <a:solidFill>
                      <a:srgbClr val="971720"/>
                    </a:solidFill>
                    <a:latin typeface="Century Gothic" panose="020B0502020202020204" pitchFamily="34" charset="0"/>
                  </a:rPr>
                  <a:t> Geometrical</a:t>
                </a:r>
              </a:p>
            </p:txBody>
          </p:sp>
        </mc:Choice>
        <mc:Fallback xmlns="">
          <p:sp>
            <p:nvSpPr>
              <p:cNvPr id="15" name="CasellaDiTesto 14">
                <a:extLst>
                  <a:ext uri="{FF2B5EF4-FFF2-40B4-BE49-F238E27FC236}">
                    <a16:creationId xmlns:a16="http://schemas.microsoft.com/office/drawing/2014/main" id="{0B8D755C-EEEC-291B-7781-722E639290D7}"/>
                  </a:ext>
                </a:extLst>
              </p:cNvPr>
              <p:cNvSpPr txBox="1">
                <a:spLocks noRot="1" noChangeAspect="1" noMove="1" noResize="1" noEditPoints="1" noAdjustHandles="1" noChangeArrowheads="1" noChangeShapeType="1" noTextEdit="1"/>
              </p:cNvSpPr>
              <p:nvPr/>
            </p:nvSpPr>
            <p:spPr>
              <a:xfrm>
                <a:off x="9486858" y="3250233"/>
                <a:ext cx="1786209" cy="357534"/>
              </a:xfrm>
              <a:prstGeom prst="rect">
                <a:avLst/>
              </a:prstGeom>
              <a:blipFill>
                <a:blip r:embed="rId10"/>
                <a:stretch>
                  <a:fillRect t="-6780" b="-1355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32BC0257-5E73-FBF9-E799-C5FB155EAEAE}"/>
                  </a:ext>
                </a:extLst>
              </p:cNvPr>
              <p:cNvSpPr txBox="1"/>
              <p:nvPr/>
            </p:nvSpPr>
            <p:spPr>
              <a:xfrm>
                <a:off x="5587024" y="6088821"/>
                <a:ext cx="1786209" cy="360483"/>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𝜂</m:t>
                        </m:r>
                      </m:sub>
                    </m:sSub>
                  </m:oMath>
                </a14:m>
                <a:r>
                  <a:rPr lang="it-IT" sz="1600">
                    <a:solidFill>
                      <a:srgbClr val="971720"/>
                    </a:solidFill>
                    <a:latin typeface="Century Gothic" panose="020B0502020202020204" pitchFamily="34" charset="0"/>
                  </a:rPr>
                  <a:t> Hierarchical</a:t>
                </a:r>
              </a:p>
            </p:txBody>
          </p:sp>
        </mc:Choice>
        <mc:Fallback xmlns="">
          <p:sp>
            <p:nvSpPr>
              <p:cNvPr id="16" name="CasellaDiTesto 15">
                <a:extLst>
                  <a:ext uri="{FF2B5EF4-FFF2-40B4-BE49-F238E27FC236}">
                    <a16:creationId xmlns:a16="http://schemas.microsoft.com/office/drawing/2014/main" id="{32BC0257-5E73-FBF9-E799-C5FB155EAEAE}"/>
                  </a:ext>
                </a:extLst>
              </p:cNvPr>
              <p:cNvSpPr txBox="1">
                <a:spLocks noRot="1" noChangeAspect="1" noMove="1" noResize="1" noEditPoints="1" noAdjustHandles="1" noChangeArrowheads="1" noChangeShapeType="1" noTextEdit="1"/>
              </p:cNvSpPr>
              <p:nvPr/>
            </p:nvSpPr>
            <p:spPr>
              <a:xfrm>
                <a:off x="5587024" y="6088821"/>
                <a:ext cx="1786209" cy="360483"/>
              </a:xfrm>
              <a:prstGeom prst="rect">
                <a:avLst/>
              </a:prstGeom>
              <a:blipFill>
                <a:blip r:embed="rId11"/>
                <a:stretch>
                  <a:fillRect t="-6780" b="-1355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508E655B-EA0C-51E5-5607-17453477F4B8}"/>
                  </a:ext>
                </a:extLst>
              </p:cNvPr>
              <p:cNvSpPr txBox="1"/>
              <p:nvPr/>
            </p:nvSpPr>
            <p:spPr>
              <a:xfrm>
                <a:off x="9414314" y="6057586"/>
                <a:ext cx="1786209" cy="33855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𝜏</m:t>
                        </m:r>
                      </m:e>
                      <m:sub>
                        <m:r>
                          <a:rPr lang="it-IT" sz="1600" b="0" i="1" smtClean="0">
                            <a:solidFill>
                              <a:srgbClr val="971720"/>
                            </a:solidFill>
                            <a:latin typeface="Cambria Math" panose="02040503050406030204" pitchFamily="18" charset="0"/>
                          </a:rPr>
                          <m:t>𝑏</m:t>
                        </m:r>
                      </m:sub>
                    </m:sSub>
                    <m:r>
                      <a:rPr lang="it-IT" sz="1600" b="0" i="1" smtClean="0">
                        <a:solidFill>
                          <a:srgbClr val="971720"/>
                        </a:solidFill>
                        <a:latin typeface="Cambria Math" panose="02040503050406030204" pitchFamily="18" charset="0"/>
                      </a:rPr>
                      <m:t> </m:t>
                    </m:r>
                  </m:oMath>
                </a14:m>
                <a:r>
                  <a:rPr lang="it-IT" sz="1600">
                    <a:solidFill>
                      <a:srgbClr val="971720"/>
                    </a:solidFill>
                    <a:latin typeface="Century Gothic" panose="020B0502020202020204" pitchFamily="34" charset="0"/>
                  </a:rPr>
                  <a:t>Geometrical</a:t>
                </a:r>
              </a:p>
            </p:txBody>
          </p:sp>
        </mc:Choice>
        <mc:Fallback xmlns="">
          <p:sp>
            <p:nvSpPr>
              <p:cNvPr id="17" name="CasellaDiTesto 16">
                <a:extLst>
                  <a:ext uri="{FF2B5EF4-FFF2-40B4-BE49-F238E27FC236}">
                    <a16:creationId xmlns:a16="http://schemas.microsoft.com/office/drawing/2014/main" id="{508E655B-EA0C-51E5-5607-17453477F4B8}"/>
                  </a:ext>
                </a:extLst>
              </p:cNvPr>
              <p:cNvSpPr txBox="1">
                <a:spLocks noRot="1" noChangeAspect="1" noMove="1" noResize="1" noEditPoints="1" noAdjustHandles="1" noChangeArrowheads="1" noChangeShapeType="1" noTextEdit="1"/>
              </p:cNvSpPr>
              <p:nvPr/>
            </p:nvSpPr>
            <p:spPr>
              <a:xfrm>
                <a:off x="9414314" y="6057586"/>
                <a:ext cx="1786209" cy="338554"/>
              </a:xfrm>
              <a:prstGeom prst="rect">
                <a:avLst/>
              </a:prstGeom>
              <a:blipFill>
                <a:blip r:embed="rId12"/>
                <a:stretch>
                  <a:fillRect t="-5455" b="-23636"/>
                </a:stretch>
              </a:blipFill>
            </p:spPr>
            <p:txBody>
              <a:bodyPr/>
              <a:lstStyle/>
              <a:p>
                <a:r>
                  <a:rPr lang="it-IT">
                    <a:noFill/>
                  </a:rPr>
                  <a:t> </a:t>
                </a:r>
              </a:p>
            </p:txBody>
          </p:sp>
        </mc:Fallback>
      </mc:AlternateContent>
      <p:sp>
        <p:nvSpPr>
          <p:cNvPr id="18" name="CasellaDiTesto 17">
            <a:extLst>
              <a:ext uri="{FF2B5EF4-FFF2-40B4-BE49-F238E27FC236}">
                <a16:creationId xmlns:a16="http://schemas.microsoft.com/office/drawing/2014/main" id="{165D3B0A-1D68-F51B-9903-2D861D9A1114}"/>
              </a:ext>
            </a:extLst>
          </p:cNvPr>
          <p:cNvSpPr txBox="1"/>
          <p:nvPr/>
        </p:nvSpPr>
        <p:spPr>
          <a:xfrm>
            <a:off x="478054" y="2413667"/>
            <a:ext cx="3798978" cy="3416320"/>
          </a:xfrm>
          <a:prstGeom prst="rect">
            <a:avLst/>
          </a:prstGeom>
          <a:noFill/>
        </p:spPr>
        <p:txBody>
          <a:bodyPr wrap="square">
            <a:spAutoFit/>
          </a:bodyPr>
          <a:lstStyle/>
          <a:p>
            <a:r>
              <a:rPr lang="it-IT" dirty="0" err="1">
                <a:latin typeface="Century Gothic" panose="020B0502020202020204" pitchFamily="34" charset="0"/>
              </a:rPr>
              <a:t>Applying</a:t>
            </a:r>
            <a:r>
              <a:rPr lang="it-IT" dirty="0">
                <a:latin typeface="Century Gothic" panose="020B0502020202020204" pitchFamily="34" charset="0"/>
              </a:rPr>
              <a:t> </a:t>
            </a:r>
            <a:r>
              <a:rPr lang="it-IT" dirty="0" err="1">
                <a:latin typeface="Century Gothic" panose="020B0502020202020204" pitchFamily="34" charset="0"/>
              </a:rPr>
              <a:t>constant</a:t>
            </a:r>
            <a:r>
              <a:rPr lang="it-IT" dirty="0">
                <a:latin typeface="Century Gothic" panose="020B0502020202020204" pitchFamily="34" charset="0"/>
              </a:rPr>
              <a:t> </a:t>
            </a:r>
            <a:r>
              <a:rPr lang="it-IT" dirty="0" err="1">
                <a:latin typeface="Century Gothic" panose="020B0502020202020204" pitchFamily="34" charset="0"/>
              </a:rPr>
              <a:t>disturbances</a:t>
            </a:r>
            <a:r>
              <a:rPr lang="it-IT" dirty="0">
                <a:latin typeface="Century Gothic" panose="020B0502020202020204" pitchFamily="34" charset="0"/>
              </a:rPr>
              <a:t>, </a:t>
            </a:r>
            <a:r>
              <a:rPr lang="it-IT" dirty="0" err="1">
                <a:latin typeface="Century Gothic" panose="020B0502020202020204" pitchFamily="34" charset="0"/>
              </a:rPr>
              <a:t>brings</a:t>
            </a:r>
            <a:r>
              <a:rPr lang="it-IT" dirty="0">
                <a:latin typeface="Century Gothic" panose="020B0502020202020204" pitchFamily="34" charset="0"/>
              </a:rPr>
              <a:t> to a </a:t>
            </a:r>
            <a:r>
              <a:rPr lang="it-IT" dirty="0" err="1">
                <a:latin typeface="Century Gothic" panose="020B0502020202020204" pitchFamily="34" charset="0"/>
              </a:rPr>
              <a:t>constant</a:t>
            </a:r>
            <a:r>
              <a:rPr lang="it-IT" dirty="0">
                <a:latin typeface="Century Gothic" panose="020B0502020202020204" pitchFamily="34" charset="0"/>
              </a:rPr>
              <a:t> </a:t>
            </a:r>
            <a:r>
              <a:rPr lang="it-IT" dirty="0" err="1">
                <a:latin typeface="Century Gothic" panose="020B0502020202020204" pitchFamily="34" charset="0"/>
              </a:rPr>
              <a:t>error</a:t>
            </a:r>
            <a:r>
              <a:rPr lang="it-IT" dirty="0">
                <a:latin typeface="Century Gothic" panose="020B0502020202020204" pitchFamily="34" charset="0"/>
              </a:rPr>
              <a:t> in position and </a:t>
            </a:r>
            <a:r>
              <a:rPr lang="it-IT" dirty="0" err="1">
                <a:latin typeface="Century Gothic" panose="020B0502020202020204" pitchFamily="34" charset="0"/>
              </a:rPr>
              <a:t>orientation</a:t>
            </a:r>
            <a:r>
              <a:rPr lang="it-IT" dirty="0">
                <a:latin typeface="Century Gothic" panose="020B0502020202020204" pitchFamily="34" charset="0"/>
              </a:rPr>
              <a:t> for the </a:t>
            </a:r>
            <a:r>
              <a:rPr lang="it-IT" dirty="0" err="1">
                <a:solidFill>
                  <a:srgbClr val="971720"/>
                </a:solidFill>
                <a:latin typeface="Century Gothic" panose="020B0502020202020204" pitchFamily="34" charset="0"/>
              </a:rPr>
              <a:t>Hierarchical</a:t>
            </a:r>
            <a:r>
              <a:rPr lang="it-IT" dirty="0">
                <a:latin typeface="Century Gothic" panose="020B0502020202020204" pitchFamily="34" charset="0"/>
              </a:rPr>
              <a:t>, </a:t>
            </a:r>
            <a:r>
              <a:rPr lang="it-IT" dirty="0" err="1">
                <a:latin typeface="Century Gothic" panose="020B0502020202020204" pitchFamily="34" charset="0"/>
              </a:rPr>
              <a:t>while</a:t>
            </a:r>
            <a:r>
              <a:rPr lang="it-IT" dirty="0">
                <a:latin typeface="Century Gothic" panose="020B0502020202020204" pitchFamily="34" charset="0"/>
              </a:rPr>
              <a:t> for the </a:t>
            </a:r>
            <a:r>
              <a:rPr lang="it-IT" dirty="0" err="1">
                <a:solidFill>
                  <a:srgbClr val="971720"/>
                </a:solidFill>
                <a:latin typeface="Century Gothic" panose="020B0502020202020204" pitchFamily="34" charset="0"/>
              </a:rPr>
              <a:t>geomteric</a:t>
            </a:r>
            <a:r>
              <a:rPr lang="it-IT" dirty="0">
                <a:solidFill>
                  <a:srgbClr val="971720"/>
                </a:solidFill>
                <a:latin typeface="Century Gothic" panose="020B0502020202020204" pitchFamily="34" charset="0"/>
              </a:rPr>
              <a:t> controller </a:t>
            </a:r>
            <a:r>
              <a:rPr lang="it-IT" dirty="0" err="1">
                <a:latin typeface="Century Gothic" panose="020B0502020202020204" pitchFamily="34" charset="0"/>
              </a:rPr>
              <a:t>other</a:t>
            </a:r>
            <a:r>
              <a:rPr lang="it-IT" dirty="0">
                <a:latin typeface="Century Gothic" panose="020B0502020202020204" pitchFamily="34" charset="0"/>
              </a:rPr>
              <a:t> </a:t>
            </a:r>
            <a:r>
              <a:rPr lang="it-IT" dirty="0" err="1">
                <a:latin typeface="Century Gothic" panose="020B0502020202020204" pitchFamily="34" charset="0"/>
              </a:rPr>
              <a:t>than</a:t>
            </a:r>
            <a:r>
              <a:rPr lang="it-IT" dirty="0">
                <a:latin typeface="Century Gothic" panose="020B0502020202020204" pitchFamily="34" charset="0"/>
              </a:rPr>
              <a:t> </a:t>
            </a:r>
            <a:r>
              <a:rPr lang="it-IT" dirty="0" err="1">
                <a:latin typeface="Century Gothic" panose="020B0502020202020204" pitchFamily="34" charset="0"/>
              </a:rPr>
              <a:t>that</a:t>
            </a:r>
            <a:r>
              <a:rPr lang="it-IT" dirty="0">
                <a:latin typeface="Century Gothic" panose="020B0502020202020204" pitchFamily="34" charset="0"/>
              </a:rPr>
              <a:t> </a:t>
            </a:r>
            <a:r>
              <a:rPr lang="it-IT" dirty="0" err="1">
                <a:latin typeface="Century Gothic" panose="020B0502020202020204" pitchFamily="34" charset="0"/>
              </a:rPr>
              <a:t>we</a:t>
            </a:r>
            <a:r>
              <a:rPr lang="it-IT" dirty="0">
                <a:latin typeface="Century Gothic" panose="020B0502020202020204" pitchFamily="34" charset="0"/>
              </a:rPr>
              <a:t> can </a:t>
            </a:r>
            <a:r>
              <a:rPr lang="it-IT" dirty="0" err="1">
                <a:latin typeface="Century Gothic" panose="020B0502020202020204" pitchFamily="34" charset="0"/>
              </a:rPr>
              <a:t>observe</a:t>
            </a:r>
            <a:r>
              <a:rPr lang="it-IT" dirty="0">
                <a:latin typeface="Century Gothic" panose="020B0502020202020204" pitchFamily="34" charset="0"/>
              </a:rPr>
              <a:t> an </a:t>
            </a:r>
            <a:r>
              <a:rPr lang="it-IT" dirty="0" err="1">
                <a:latin typeface="Century Gothic" panose="020B0502020202020204" pitchFamily="34" charset="0"/>
              </a:rPr>
              <a:t>oscillatory</a:t>
            </a:r>
            <a:r>
              <a:rPr lang="it-IT" dirty="0">
                <a:latin typeface="Century Gothic" panose="020B0502020202020204" pitchFamily="34" charset="0"/>
              </a:rPr>
              <a:t> </a:t>
            </a:r>
            <a:r>
              <a:rPr lang="it-IT" dirty="0" err="1">
                <a:latin typeface="Century Gothic" panose="020B0502020202020204" pitchFamily="34" charset="0"/>
              </a:rPr>
              <a:t>behaviour</a:t>
            </a:r>
            <a:r>
              <a:rPr lang="it-IT" dirty="0">
                <a:latin typeface="Century Gothic" panose="020B0502020202020204" pitchFamily="34" charset="0"/>
              </a:rPr>
              <a:t>. The control input in the </a:t>
            </a:r>
            <a:r>
              <a:rPr lang="it-IT" dirty="0" err="1">
                <a:solidFill>
                  <a:srgbClr val="971720"/>
                </a:solidFill>
                <a:latin typeface="Century Gothic" panose="020B0502020202020204" pitchFamily="34" charset="0"/>
              </a:rPr>
              <a:t>Geometrical</a:t>
            </a:r>
            <a:r>
              <a:rPr lang="it-IT" dirty="0">
                <a:solidFill>
                  <a:srgbClr val="971720"/>
                </a:solidFill>
                <a:latin typeface="Century Gothic" panose="020B0502020202020204" pitchFamily="34" charset="0"/>
              </a:rPr>
              <a:t> controlle</a:t>
            </a:r>
            <a:r>
              <a:rPr lang="it-IT" dirty="0">
                <a:latin typeface="Century Gothic" panose="020B0502020202020204" pitchFamily="34" charset="0"/>
              </a:rPr>
              <a:t>r </a:t>
            </a:r>
            <a:r>
              <a:rPr lang="it-IT" dirty="0" err="1">
                <a:latin typeface="Century Gothic" panose="020B0502020202020204" pitchFamily="34" charset="0"/>
              </a:rPr>
              <a:t>is</a:t>
            </a:r>
            <a:r>
              <a:rPr lang="it-IT" dirty="0">
                <a:latin typeface="Century Gothic" panose="020B0502020202020204" pitchFamily="34" charset="0"/>
              </a:rPr>
              <a:t> </a:t>
            </a:r>
            <a:r>
              <a:rPr lang="it-IT" dirty="0" err="1">
                <a:latin typeface="Century Gothic" panose="020B0502020202020204" pitchFamily="34" charset="0"/>
              </a:rPr>
              <a:t>too</a:t>
            </a:r>
            <a:r>
              <a:rPr lang="it-IT" dirty="0">
                <a:latin typeface="Century Gothic" panose="020B0502020202020204" pitchFamily="34" charset="0"/>
              </a:rPr>
              <a:t> high in the </a:t>
            </a:r>
            <a:r>
              <a:rPr lang="it-IT" dirty="0" err="1">
                <a:latin typeface="Century Gothic" panose="020B0502020202020204" pitchFamily="34" charset="0"/>
              </a:rPr>
              <a:t>initial</a:t>
            </a:r>
            <a:r>
              <a:rPr lang="it-IT" dirty="0">
                <a:latin typeface="Century Gothic" panose="020B0502020202020204" pitchFamily="34" charset="0"/>
              </a:rPr>
              <a:t> </a:t>
            </a:r>
            <a:r>
              <a:rPr lang="it-IT" dirty="0" err="1">
                <a:latin typeface="Century Gothic" panose="020B0502020202020204" pitchFamily="34" charset="0"/>
              </a:rPr>
              <a:t>value</a:t>
            </a:r>
            <a:endParaRPr lang="en-US" dirty="0">
              <a:solidFill>
                <a:srgbClr val="971720"/>
              </a:solidFill>
              <a:latin typeface="Century Gothic" panose="020B0502020202020204" pitchFamily="34" charset="0"/>
            </a:endParaRPr>
          </a:p>
          <a:p>
            <a:endParaRPr lang="en-US" dirty="0">
              <a:solidFill>
                <a:srgbClr val="971720"/>
              </a:solidFill>
              <a:latin typeface="Century Gothic" panose="020B0502020202020204" pitchFamily="34" charset="0"/>
            </a:endParaRPr>
          </a:p>
          <a:p>
            <a:r>
              <a:rPr lang="en-US" dirty="0">
                <a:solidFill>
                  <a:srgbClr val="971720"/>
                </a:solidFill>
                <a:latin typeface="Century Gothic" panose="020B0502020202020204" pitchFamily="34" charset="0"/>
              </a:rPr>
              <a:t> </a:t>
            </a:r>
            <a:endParaRPr lang="it-IT" dirty="0">
              <a:solidFill>
                <a:srgbClr val="971720"/>
              </a:solidFill>
              <a:latin typeface="Century Gothic" panose="020B0502020202020204" pitchFamily="34" charset="0"/>
            </a:endParaRPr>
          </a:p>
        </p:txBody>
      </p:sp>
    </p:spTree>
    <p:extLst>
      <p:ext uri="{BB962C8B-B14F-4D97-AF65-F5344CB8AC3E}">
        <p14:creationId xmlns:p14="http://schemas.microsoft.com/office/powerpoint/2010/main" val="318474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D803EE1B-3B10-324E-5E38-61124376796F}"/>
              </a:ext>
            </a:extLst>
          </p:cNvPr>
          <p:cNvSpPr txBox="1"/>
          <p:nvPr/>
        </p:nvSpPr>
        <p:spPr>
          <a:xfrm>
            <a:off x="589935" y="275303"/>
            <a:ext cx="8386917" cy="800219"/>
          </a:xfrm>
          <a:prstGeom prst="rect">
            <a:avLst/>
          </a:prstGeom>
          <a:noFill/>
        </p:spPr>
        <p:txBody>
          <a:bodyPr wrap="square" rtlCol="0">
            <a:spAutoFit/>
          </a:bodyPr>
          <a:lstStyle/>
          <a:p>
            <a:r>
              <a:rPr lang="it-IT" sz="2800" err="1">
                <a:solidFill>
                  <a:srgbClr val="971720"/>
                </a:solidFill>
                <a:latin typeface="Century Gothic"/>
              </a:rPr>
              <a:t>Trapezoidal</a:t>
            </a:r>
            <a:r>
              <a:rPr lang="it-IT" sz="2800">
                <a:solidFill>
                  <a:srgbClr val="971720"/>
                </a:solidFill>
                <a:latin typeface="Century Gothic"/>
              </a:rPr>
              <a:t> </a:t>
            </a:r>
            <a:r>
              <a:rPr lang="it-IT" sz="2800" err="1">
                <a:solidFill>
                  <a:srgbClr val="971720"/>
                </a:solidFill>
                <a:latin typeface="Century Gothic"/>
              </a:rPr>
              <a:t>external</a:t>
            </a:r>
            <a:r>
              <a:rPr lang="it-IT" sz="2800">
                <a:solidFill>
                  <a:srgbClr val="971720"/>
                </a:solidFill>
                <a:latin typeface="Century Gothic"/>
              </a:rPr>
              <a:t> </a:t>
            </a:r>
            <a:r>
              <a:rPr lang="it-IT" sz="2800" err="1">
                <a:solidFill>
                  <a:srgbClr val="971720"/>
                </a:solidFill>
                <a:latin typeface="Century Gothic"/>
              </a:rPr>
              <a:t>disturbances</a:t>
            </a:r>
            <a:endParaRPr lang="it-IT" sz="2800"/>
          </a:p>
          <a:p>
            <a:endParaRPr lang="it-IT"/>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98820C68-6F7F-9E17-5318-D596F6DDDCDF}"/>
                  </a:ext>
                </a:extLst>
              </p:cNvPr>
              <p:cNvSpPr txBox="1"/>
              <p:nvPr/>
            </p:nvSpPr>
            <p:spPr>
              <a:xfrm>
                <a:off x="589936" y="962291"/>
                <a:ext cx="3903406" cy="1225528"/>
              </a:xfrm>
              <a:prstGeom prst="rect">
                <a:avLst/>
              </a:prstGeom>
              <a:noFill/>
            </p:spPr>
            <p:txBody>
              <a:bodyPr wrap="square">
                <a:spAutoFit/>
              </a:bodyPr>
              <a:lstStyle/>
              <a:p>
                <a:r>
                  <a:rPr lang="en-US">
                    <a:solidFill>
                      <a:srgbClr val="971720"/>
                    </a:solidFill>
                    <a:latin typeface="Century Gothic" panose="020B0502020202020204" pitchFamily="34" charset="0"/>
                  </a:rPr>
                  <a:t>Trapezoidal force applied for 50 s on </a:t>
                </a:r>
                <a14:m>
                  <m:oMath xmlns:m="http://schemas.openxmlformats.org/officeDocument/2006/math">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𝑓</m:t>
                        </m:r>
                      </m:e>
                      <m:sub>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𝑒</m:t>
                            </m:r>
                          </m:e>
                          <m:sub>
                            <m:r>
                              <a:rPr lang="it-IT" b="0" i="1" smtClean="0">
                                <a:solidFill>
                                  <a:srgbClr val="971720"/>
                                </a:solidFill>
                                <a:latin typeface="Cambria Math" panose="02040503050406030204" pitchFamily="18" charset="0"/>
                              </a:rPr>
                              <m:t>𝑥</m:t>
                            </m:r>
                          </m:sub>
                        </m:sSub>
                      </m:sub>
                    </m:sSub>
                  </m:oMath>
                </a14:m>
                <a:r>
                  <a:rPr lang="en-US">
                    <a:solidFill>
                      <a:srgbClr val="971720"/>
                    </a:solidFill>
                    <a:latin typeface="Century Gothic" panose="020B0502020202020204" pitchFamily="34" charset="0"/>
                  </a:rPr>
                  <a:t> and </a:t>
                </a:r>
                <a14:m>
                  <m:oMath xmlns:m="http://schemas.openxmlformats.org/officeDocument/2006/math">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𝜏</m:t>
                        </m:r>
                      </m:e>
                      <m:sub>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𝑒</m:t>
                            </m:r>
                          </m:e>
                          <m:sub>
                            <m:r>
                              <a:rPr lang="it-IT" b="0" i="1" smtClean="0">
                                <a:solidFill>
                                  <a:srgbClr val="971720"/>
                                </a:solidFill>
                                <a:latin typeface="Cambria Math" panose="02040503050406030204" pitchFamily="18" charset="0"/>
                              </a:rPr>
                              <m:t>𝑥</m:t>
                            </m:r>
                          </m:sub>
                        </m:sSub>
                      </m:sub>
                    </m:sSub>
                  </m:oMath>
                </a14:m>
                <a:endParaRPr lang="en-US">
                  <a:solidFill>
                    <a:srgbClr val="971720"/>
                  </a:solidFill>
                  <a:latin typeface="Century Gothic" panose="020B0502020202020204" pitchFamily="34" charset="0"/>
                </a:endParaRPr>
              </a:p>
              <a:p>
                <a:endParaRPr lang="en-US">
                  <a:solidFill>
                    <a:srgbClr val="971720"/>
                  </a:solidFill>
                  <a:latin typeface="Century Gothic" panose="020B0502020202020204" pitchFamily="34" charset="0"/>
                </a:endParaRPr>
              </a:p>
              <a:p>
                <a:r>
                  <a:rPr lang="en-US">
                    <a:solidFill>
                      <a:srgbClr val="971720"/>
                    </a:solidFill>
                    <a:latin typeface="Century Gothic" panose="020B0502020202020204" pitchFamily="34" charset="0"/>
                  </a:rPr>
                  <a:t> </a:t>
                </a:r>
                <a:endParaRPr lang="it-IT">
                  <a:solidFill>
                    <a:srgbClr val="971720"/>
                  </a:solidFill>
                  <a:latin typeface="Century Gothic" panose="020B0502020202020204" pitchFamily="34" charset="0"/>
                </a:endParaRPr>
              </a:p>
            </p:txBody>
          </p:sp>
        </mc:Choice>
        <mc:Fallback xmlns="">
          <p:sp>
            <p:nvSpPr>
              <p:cNvPr id="4" name="CasellaDiTesto 3">
                <a:extLst>
                  <a:ext uri="{FF2B5EF4-FFF2-40B4-BE49-F238E27FC236}">
                    <a16:creationId xmlns:a16="http://schemas.microsoft.com/office/drawing/2014/main" id="{98820C68-6F7F-9E17-5318-D596F6DDDCDF}"/>
                  </a:ext>
                </a:extLst>
              </p:cNvPr>
              <p:cNvSpPr txBox="1">
                <a:spLocks noRot="1" noChangeAspect="1" noMove="1" noResize="1" noEditPoints="1" noAdjustHandles="1" noChangeArrowheads="1" noChangeShapeType="1" noTextEdit="1"/>
              </p:cNvSpPr>
              <p:nvPr/>
            </p:nvSpPr>
            <p:spPr>
              <a:xfrm>
                <a:off x="589936" y="962291"/>
                <a:ext cx="3903406" cy="1225528"/>
              </a:xfrm>
              <a:prstGeom prst="rect">
                <a:avLst/>
              </a:prstGeom>
              <a:blipFill>
                <a:blip r:embed="rId4"/>
                <a:stretch>
                  <a:fillRect l="-1406" t="-2985" r="-1875"/>
                </a:stretch>
              </a:blipFill>
            </p:spPr>
            <p:txBody>
              <a:bodyPr/>
              <a:lstStyle/>
              <a:p>
                <a:r>
                  <a:rPr lang="it-IT">
                    <a:noFill/>
                  </a:rPr>
                  <a:t> </a:t>
                </a:r>
              </a:p>
            </p:txBody>
          </p:sp>
        </mc:Fallback>
      </mc:AlternateContent>
      <p:pic>
        <p:nvPicPr>
          <p:cNvPr id="5" name="Immagine 4">
            <a:extLst>
              <a:ext uri="{FF2B5EF4-FFF2-40B4-BE49-F238E27FC236}">
                <a16:creationId xmlns:a16="http://schemas.microsoft.com/office/drawing/2014/main" id="{19DD8A63-2D3D-05AD-6E2C-D345BADC37B2}"/>
              </a:ext>
            </a:extLst>
          </p:cNvPr>
          <p:cNvPicPr>
            <a:picLocks noChangeAspect="1"/>
          </p:cNvPicPr>
          <p:nvPr/>
        </p:nvPicPr>
        <p:blipFill>
          <a:blip r:embed="rId5"/>
          <a:srcRect/>
          <a:stretch/>
        </p:blipFill>
        <p:spPr>
          <a:xfrm>
            <a:off x="4852219" y="855634"/>
            <a:ext cx="3393472" cy="2545104"/>
          </a:xfrm>
          <a:prstGeom prst="rect">
            <a:avLst/>
          </a:prstGeom>
        </p:spPr>
      </p:pic>
      <p:pic>
        <p:nvPicPr>
          <p:cNvPr id="6" name="Immagine 5">
            <a:extLst>
              <a:ext uri="{FF2B5EF4-FFF2-40B4-BE49-F238E27FC236}">
                <a16:creationId xmlns:a16="http://schemas.microsoft.com/office/drawing/2014/main" id="{BEF2E719-3D30-8519-8BE3-FCCF0B4833A4}"/>
              </a:ext>
            </a:extLst>
          </p:cNvPr>
          <p:cNvPicPr>
            <a:picLocks noChangeAspect="1"/>
          </p:cNvPicPr>
          <p:nvPr/>
        </p:nvPicPr>
        <p:blipFill>
          <a:blip r:embed="rId6"/>
          <a:srcRect/>
          <a:stretch/>
        </p:blipFill>
        <p:spPr>
          <a:xfrm>
            <a:off x="8245691" y="827292"/>
            <a:ext cx="3393472" cy="2545104"/>
          </a:xfrm>
          <a:prstGeom prst="rect">
            <a:avLst/>
          </a:prstGeom>
        </p:spPr>
      </p:pic>
      <p:pic>
        <p:nvPicPr>
          <p:cNvPr id="7" name="Immagine 6">
            <a:extLst>
              <a:ext uri="{FF2B5EF4-FFF2-40B4-BE49-F238E27FC236}">
                <a16:creationId xmlns:a16="http://schemas.microsoft.com/office/drawing/2014/main" id="{D2C383FA-4439-EA63-C387-D0B9EF886FE2}"/>
              </a:ext>
            </a:extLst>
          </p:cNvPr>
          <p:cNvPicPr>
            <a:picLocks noChangeAspect="1"/>
          </p:cNvPicPr>
          <p:nvPr/>
        </p:nvPicPr>
        <p:blipFill>
          <a:blip r:embed="rId7"/>
          <a:srcRect/>
          <a:stretch/>
        </p:blipFill>
        <p:spPr>
          <a:xfrm>
            <a:off x="4852219" y="3590009"/>
            <a:ext cx="3393472" cy="2545104"/>
          </a:xfrm>
          <a:prstGeom prst="rect">
            <a:avLst/>
          </a:prstGeom>
        </p:spPr>
      </p:pic>
      <p:pic>
        <p:nvPicPr>
          <p:cNvPr id="8" name="Immagine 7">
            <a:extLst>
              <a:ext uri="{FF2B5EF4-FFF2-40B4-BE49-F238E27FC236}">
                <a16:creationId xmlns:a16="http://schemas.microsoft.com/office/drawing/2014/main" id="{A92171C7-0A53-BF8C-E85A-04460F531AB8}"/>
              </a:ext>
            </a:extLst>
          </p:cNvPr>
          <p:cNvPicPr>
            <a:picLocks noChangeAspect="1"/>
          </p:cNvPicPr>
          <p:nvPr/>
        </p:nvPicPr>
        <p:blipFill>
          <a:blip r:embed="rId8"/>
          <a:srcRect/>
          <a:stretch/>
        </p:blipFill>
        <p:spPr>
          <a:xfrm>
            <a:off x="8245691" y="3605472"/>
            <a:ext cx="3393472" cy="2545104"/>
          </a:xfrm>
          <a:prstGeom prst="rect">
            <a:avLst/>
          </a:prstGeom>
        </p:spPr>
      </p:pic>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E9C98C14-9F48-EF52-0EE0-65CFF098D21C}"/>
                  </a:ext>
                </a:extLst>
              </p:cNvPr>
              <p:cNvSpPr txBox="1"/>
              <p:nvPr/>
            </p:nvSpPr>
            <p:spPr>
              <a:xfrm>
                <a:off x="5599504" y="3393165"/>
                <a:ext cx="1786209" cy="35753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𝑝</m:t>
                        </m:r>
                      </m:sub>
                    </m:sSub>
                  </m:oMath>
                </a14:m>
                <a:r>
                  <a:rPr lang="it-IT" sz="1600">
                    <a:solidFill>
                      <a:srgbClr val="971720"/>
                    </a:solidFill>
                    <a:latin typeface="Century Gothic" panose="020B0502020202020204" pitchFamily="34" charset="0"/>
                  </a:rPr>
                  <a:t> Hierarchical</a:t>
                </a:r>
              </a:p>
            </p:txBody>
          </p:sp>
        </mc:Choice>
        <mc:Fallback xmlns="">
          <p:sp>
            <p:nvSpPr>
              <p:cNvPr id="11" name="CasellaDiTesto 10">
                <a:extLst>
                  <a:ext uri="{FF2B5EF4-FFF2-40B4-BE49-F238E27FC236}">
                    <a16:creationId xmlns:a16="http://schemas.microsoft.com/office/drawing/2014/main" id="{E9C98C14-9F48-EF52-0EE0-65CFF098D21C}"/>
                  </a:ext>
                </a:extLst>
              </p:cNvPr>
              <p:cNvSpPr txBox="1">
                <a:spLocks noRot="1" noChangeAspect="1" noMove="1" noResize="1" noEditPoints="1" noAdjustHandles="1" noChangeArrowheads="1" noChangeShapeType="1" noTextEdit="1"/>
              </p:cNvSpPr>
              <p:nvPr/>
            </p:nvSpPr>
            <p:spPr>
              <a:xfrm>
                <a:off x="5599504" y="3393165"/>
                <a:ext cx="1786209" cy="357534"/>
              </a:xfrm>
              <a:prstGeom prst="rect">
                <a:avLst/>
              </a:prstGeom>
              <a:blipFill>
                <a:blip r:embed="rId9"/>
                <a:stretch>
                  <a:fillRect t="-6897" b="-155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13CAEFD0-070C-1DF7-A374-ACC9AF294191}"/>
                  </a:ext>
                </a:extLst>
              </p:cNvPr>
              <p:cNvSpPr txBox="1"/>
              <p:nvPr/>
            </p:nvSpPr>
            <p:spPr>
              <a:xfrm>
                <a:off x="9049321" y="3449849"/>
                <a:ext cx="1786209" cy="35753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𝑝</m:t>
                        </m:r>
                      </m:sub>
                    </m:sSub>
                  </m:oMath>
                </a14:m>
                <a:r>
                  <a:rPr lang="it-IT" sz="1600">
                    <a:solidFill>
                      <a:srgbClr val="971720"/>
                    </a:solidFill>
                    <a:latin typeface="Century Gothic" panose="020B0502020202020204" pitchFamily="34" charset="0"/>
                  </a:rPr>
                  <a:t> Geometrical</a:t>
                </a:r>
              </a:p>
            </p:txBody>
          </p:sp>
        </mc:Choice>
        <mc:Fallback xmlns="">
          <p:sp>
            <p:nvSpPr>
              <p:cNvPr id="12" name="CasellaDiTesto 11">
                <a:extLst>
                  <a:ext uri="{FF2B5EF4-FFF2-40B4-BE49-F238E27FC236}">
                    <a16:creationId xmlns:a16="http://schemas.microsoft.com/office/drawing/2014/main" id="{13CAEFD0-070C-1DF7-A374-ACC9AF294191}"/>
                  </a:ext>
                </a:extLst>
              </p:cNvPr>
              <p:cNvSpPr txBox="1">
                <a:spLocks noRot="1" noChangeAspect="1" noMove="1" noResize="1" noEditPoints="1" noAdjustHandles="1" noChangeArrowheads="1" noChangeShapeType="1" noTextEdit="1"/>
              </p:cNvSpPr>
              <p:nvPr/>
            </p:nvSpPr>
            <p:spPr>
              <a:xfrm>
                <a:off x="9049321" y="3449849"/>
                <a:ext cx="1786209" cy="357534"/>
              </a:xfrm>
              <a:prstGeom prst="rect">
                <a:avLst/>
              </a:prstGeom>
              <a:blipFill>
                <a:blip r:embed="rId10"/>
                <a:stretch>
                  <a:fillRect t="-6780" b="-1355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4B67190-E184-41A6-E264-844FE19F90ED}"/>
                  </a:ext>
                </a:extLst>
              </p:cNvPr>
              <p:cNvSpPr txBox="1"/>
              <p:nvPr/>
            </p:nvSpPr>
            <p:spPr>
              <a:xfrm>
                <a:off x="5655850" y="6135990"/>
                <a:ext cx="1786209" cy="360483"/>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𝜂</m:t>
                        </m:r>
                      </m:sub>
                    </m:sSub>
                  </m:oMath>
                </a14:m>
                <a:r>
                  <a:rPr lang="it-IT" sz="1600">
                    <a:solidFill>
                      <a:srgbClr val="971720"/>
                    </a:solidFill>
                    <a:latin typeface="Century Gothic" panose="020B0502020202020204" pitchFamily="34" charset="0"/>
                  </a:rPr>
                  <a:t> Hierarchical</a:t>
                </a:r>
              </a:p>
            </p:txBody>
          </p:sp>
        </mc:Choice>
        <mc:Fallback xmlns="">
          <p:sp>
            <p:nvSpPr>
              <p:cNvPr id="13" name="CasellaDiTesto 12">
                <a:extLst>
                  <a:ext uri="{FF2B5EF4-FFF2-40B4-BE49-F238E27FC236}">
                    <a16:creationId xmlns:a16="http://schemas.microsoft.com/office/drawing/2014/main" id="{B4B67190-E184-41A6-E264-844FE19F90ED}"/>
                  </a:ext>
                </a:extLst>
              </p:cNvPr>
              <p:cNvSpPr txBox="1">
                <a:spLocks noRot="1" noChangeAspect="1" noMove="1" noResize="1" noEditPoints="1" noAdjustHandles="1" noChangeArrowheads="1" noChangeShapeType="1" noTextEdit="1"/>
              </p:cNvSpPr>
              <p:nvPr/>
            </p:nvSpPr>
            <p:spPr>
              <a:xfrm>
                <a:off x="5655850" y="6135990"/>
                <a:ext cx="1786209" cy="360483"/>
              </a:xfrm>
              <a:prstGeom prst="rect">
                <a:avLst/>
              </a:prstGeom>
              <a:blipFill>
                <a:blip r:embed="rId11"/>
                <a:stretch>
                  <a:fillRect t="-6780" b="-1355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F875615E-2B5C-89CB-57A6-C5372F4D780D}"/>
                  </a:ext>
                </a:extLst>
              </p:cNvPr>
              <p:cNvSpPr txBox="1"/>
              <p:nvPr/>
            </p:nvSpPr>
            <p:spPr>
              <a:xfrm>
                <a:off x="9229505" y="6136922"/>
                <a:ext cx="1786209" cy="33855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𝜏</m:t>
                        </m:r>
                      </m:e>
                      <m:sub>
                        <m:r>
                          <a:rPr lang="it-IT" sz="1600" b="0" i="1" smtClean="0">
                            <a:solidFill>
                              <a:srgbClr val="971720"/>
                            </a:solidFill>
                            <a:latin typeface="Cambria Math" panose="02040503050406030204" pitchFamily="18" charset="0"/>
                          </a:rPr>
                          <m:t>𝑏</m:t>
                        </m:r>
                      </m:sub>
                    </m:sSub>
                    <m:r>
                      <a:rPr lang="it-IT" sz="1600" b="0" i="1" smtClean="0">
                        <a:solidFill>
                          <a:srgbClr val="971720"/>
                        </a:solidFill>
                        <a:latin typeface="Cambria Math" panose="02040503050406030204" pitchFamily="18" charset="0"/>
                      </a:rPr>
                      <m:t> </m:t>
                    </m:r>
                  </m:oMath>
                </a14:m>
                <a:r>
                  <a:rPr lang="it-IT" sz="1600">
                    <a:solidFill>
                      <a:srgbClr val="971720"/>
                    </a:solidFill>
                    <a:latin typeface="Century Gothic" panose="020B0502020202020204" pitchFamily="34" charset="0"/>
                  </a:rPr>
                  <a:t>Hierarchical</a:t>
                </a:r>
              </a:p>
            </p:txBody>
          </p:sp>
        </mc:Choice>
        <mc:Fallback xmlns="">
          <p:sp>
            <p:nvSpPr>
              <p:cNvPr id="14" name="CasellaDiTesto 13">
                <a:extLst>
                  <a:ext uri="{FF2B5EF4-FFF2-40B4-BE49-F238E27FC236}">
                    <a16:creationId xmlns:a16="http://schemas.microsoft.com/office/drawing/2014/main" id="{F875615E-2B5C-89CB-57A6-C5372F4D780D}"/>
                  </a:ext>
                </a:extLst>
              </p:cNvPr>
              <p:cNvSpPr txBox="1">
                <a:spLocks noRot="1" noChangeAspect="1" noMove="1" noResize="1" noEditPoints="1" noAdjustHandles="1" noChangeArrowheads="1" noChangeShapeType="1" noTextEdit="1"/>
              </p:cNvSpPr>
              <p:nvPr/>
            </p:nvSpPr>
            <p:spPr>
              <a:xfrm>
                <a:off x="9229505" y="6136922"/>
                <a:ext cx="1786209" cy="338554"/>
              </a:xfrm>
              <a:prstGeom prst="rect">
                <a:avLst/>
              </a:prstGeom>
              <a:blipFill>
                <a:blip r:embed="rId12"/>
                <a:stretch>
                  <a:fillRect t="-5455" b="-23636"/>
                </a:stretch>
              </a:blipFill>
            </p:spPr>
            <p:txBody>
              <a:bodyPr/>
              <a:lstStyle/>
              <a:p>
                <a:r>
                  <a:rPr lang="it-IT">
                    <a:noFill/>
                  </a:rPr>
                  <a:t> </a:t>
                </a:r>
              </a:p>
            </p:txBody>
          </p:sp>
        </mc:Fallback>
      </mc:AlternateContent>
      <p:sp>
        <p:nvSpPr>
          <p:cNvPr id="15" name="CasellaDiTesto 14">
            <a:extLst>
              <a:ext uri="{FF2B5EF4-FFF2-40B4-BE49-F238E27FC236}">
                <a16:creationId xmlns:a16="http://schemas.microsoft.com/office/drawing/2014/main" id="{F5DB1724-BF1B-5FF8-AB81-44BB41BF7B48}"/>
              </a:ext>
            </a:extLst>
          </p:cNvPr>
          <p:cNvSpPr txBox="1"/>
          <p:nvPr/>
        </p:nvSpPr>
        <p:spPr>
          <a:xfrm>
            <a:off x="662407" y="2471388"/>
            <a:ext cx="3458651" cy="2800767"/>
          </a:xfrm>
          <a:prstGeom prst="rect">
            <a:avLst/>
          </a:prstGeom>
          <a:noFill/>
        </p:spPr>
        <p:txBody>
          <a:bodyPr wrap="square">
            <a:spAutoFit/>
          </a:bodyPr>
          <a:lstStyle/>
          <a:p>
            <a:r>
              <a:rPr lang="it-IT" sz="2000">
                <a:latin typeface="Century Gothic" panose="020B0502020202020204" pitchFamily="34" charset="0"/>
              </a:rPr>
              <a:t>The </a:t>
            </a:r>
            <a:r>
              <a:rPr lang="it-IT" sz="2000" err="1">
                <a:latin typeface="Century Gothic" panose="020B0502020202020204" pitchFamily="34" charset="0"/>
              </a:rPr>
              <a:t>disturbance</a:t>
            </a:r>
            <a:r>
              <a:rPr lang="it-IT" sz="2000">
                <a:latin typeface="Century Gothic" panose="020B0502020202020204" pitchFamily="34" charset="0"/>
              </a:rPr>
              <a:t> </a:t>
            </a:r>
            <a:r>
              <a:rPr lang="it-IT" sz="2000" err="1">
                <a:latin typeface="Century Gothic" panose="020B0502020202020204" pitchFamily="34" charset="0"/>
              </a:rPr>
              <a:t>bring</a:t>
            </a:r>
            <a:r>
              <a:rPr lang="it-IT" sz="2000">
                <a:latin typeface="Century Gothic" panose="020B0502020202020204" pitchFamily="34" charset="0"/>
              </a:rPr>
              <a:t> to a </a:t>
            </a:r>
            <a:r>
              <a:rPr lang="it-IT" sz="2000">
                <a:solidFill>
                  <a:srgbClr val="971720"/>
                </a:solidFill>
                <a:latin typeface="Century Gothic" panose="020B0502020202020204" pitchFamily="34" charset="0"/>
              </a:rPr>
              <a:t>high </a:t>
            </a:r>
            <a:r>
              <a:rPr lang="it-IT" sz="2000" err="1">
                <a:solidFill>
                  <a:srgbClr val="971720"/>
                </a:solidFill>
                <a:latin typeface="Century Gothic" panose="020B0502020202020204" pitchFamily="34" charset="0"/>
              </a:rPr>
              <a:t>error</a:t>
            </a:r>
            <a:r>
              <a:rPr lang="it-IT" sz="2000">
                <a:solidFill>
                  <a:srgbClr val="971720"/>
                </a:solidFill>
                <a:latin typeface="Century Gothic" panose="020B0502020202020204" pitchFamily="34" charset="0"/>
              </a:rPr>
              <a:t> in position</a:t>
            </a:r>
            <a:r>
              <a:rPr lang="it-IT" sz="2000">
                <a:latin typeface="Century Gothic" panose="020B0502020202020204" pitchFamily="34" charset="0"/>
              </a:rPr>
              <a:t> for the </a:t>
            </a:r>
            <a:r>
              <a:rPr lang="it-IT" sz="2000" err="1">
                <a:solidFill>
                  <a:srgbClr val="971720"/>
                </a:solidFill>
                <a:latin typeface="Century Gothic" panose="020B0502020202020204" pitchFamily="34" charset="0"/>
              </a:rPr>
              <a:t>Hierarchical</a:t>
            </a:r>
            <a:r>
              <a:rPr lang="it-IT" sz="2000">
                <a:solidFill>
                  <a:srgbClr val="971720"/>
                </a:solidFill>
                <a:latin typeface="Century Gothic" panose="020B0502020202020204" pitchFamily="34" charset="0"/>
              </a:rPr>
              <a:t> Controller</a:t>
            </a:r>
            <a:r>
              <a:rPr lang="it-IT" sz="2000">
                <a:latin typeface="Century Gothic" panose="020B0502020202020204" pitchFamily="34" charset="0"/>
              </a:rPr>
              <a:t>, </a:t>
            </a:r>
            <a:r>
              <a:rPr lang="it-IT" sz="2000" err="1">
                <a:latin typeface="Century Gothic" panose="020B0502020202020204" pitchFamily="34" charset="0"/>
              </a:rPr>
              <a:t>while</a:t>
            </a:r>
            <a:r>
              <a:rPr lang="it-IT" sz="2000">
                <a:latin typeface="Century Gothic" panose="020B0502020202020204" pitchFamily="34" charset="0"/>
              </a:rPr>
              <a:t> the </a:t>
            </a:r>
            <a:r>
              <a:rPr lang="it-IT" sz="2000" err="1">
                <a:latin typeface="Century Gothic" panose="020B0502020202020204" pitchFamily="34" charset="0"/>
              </a:rPr>
              <a:t>Geometrical</a:t>
            </a:r>
            <a:r>
              <a:rPr lang="it-IT" sz="2000">
                <a:latin typeface="Century Gothic" panose="020B0502020202020204" pitchFamily="34" charset="0"/>
              </a:rPr>
              <a:t> </a:t>
            </a:r>
            <a:r>
              <a:rPr lang="it-IT" sz="2000" err="1">
                <a:latin typeface="Century Gothic" panose="020B0502020202020204" pitchFamily="34" charset="0"/>
              </a:rPr>
              <a:t>still</a:t>
            </a:r>
            <a:r>
              <a:rPr lang="it-IT" sz="2000">
                <a:latin typeface="Century Gothic" panose="020B0502020202020204" pitchFamily="34" charset="0"/>
              </a:rPr>
              <a:t> </a:t>
            </a:r>
            <a:r>
              <a:rPr lang="it-IT" sz="2000" err="1">
                <a:latin typeface="Century Gothic" panose="020B0502020202020204" pitchFamily="34" charset="0"/>
              </a:rPr>
              <a:t>has</a:t>
            </a:r>
            <a:r>
              <a:rPr lang="it-IT" sz="2000">
                <a:latin typeface="Century Gothic" panose="020B0502020202020204" pitchFamily="34" charset="0"/>
              </a:rPr>
              <a:t> the </a:t>
            </a:r>
            <a:r>
              <a:rPr lang="it-IT" sz="2000" err="1">
                <a:latin typeface="Century Gothic" panose="020B0502020202020204" pitchFamily="34" charset="0"/>
              </a:rPr>
              <a:t>same</a:t>
            </a:r>
            <a:r>
              <a:rPr lang="it-IT" sz="2000">
                <a:latin typeface="Century Gothic" panose="020B0502020202020204" pitchFamily="34" charset="0"/>
              </a:rPr>
              <a:t> </a:t>
            </a:r>
            <a:r>
              <a:rPr lang="it-IT" sz="2000" err="1">
                <a:solidFill>
                  <a:srgbClr val="971720"/>
                </a:solidFill>
                <a:latin typeface="Century Gothic" panose="020B0502020202020204" pitchFamily="34" charset="0"/>
              </a:rPr>
              <a:t>oscillatory</a:t>
            </a:r>
            <a:r>
              <a:rPr lang="it-IT" sz="2000">
                <a:solidFill>
                  <a:srgbClr val="971720"/>
                </a:solidFill>
                <a:latin typeface="Century Gothic" panose="020B0502020202020204" pitchFamily="34" charset="0"/>
              </a:rPr>
              <a:t> </a:t>
            </a:r>
            <a:r>
              <a:rPr lang="it-IT" sz="2000" err="1">
                <a:solidFill>
                  <a:srgbClr val="971720"/>
                </a:solidFill>
                <a:latin typeface="Century Gothic" panose="020B0502020202020204" pitchFamily="34" charset="0"/>
              </a:rPr>
              <a:t>behaviour</a:t>
            </a:r>
            <a:endParaRPr lang="en-US" sz="2000">
              <a:solidFill>
                <a:srgbClr val="971720"/>
              </a:solidFill>
              <a:latin typeface="Century Gothic" panose="020B0502020202020204" pitchFamily="34" charset="0"/>
            </a:endParaRPr>
          </a:p>
          <a:p>
            <a:endParaRPr lang="en-US">
              <a:solidFill>
                <a:srgbClr val="971720"/>
              </a:solidFill>
              <a:latin typeface="Century Gothic" panose="020B0502020202020204" pitchFamily="34" charset="0"/>
            </a:endParaRPr>
          </a:p>
          <a:p>
            <a:r>
              <a:rPr lang="en-US">
                <a:solidFill>
                  <a:srgbClr val="971720"/>
                </a:solidFill>
                <a:latin typeface="Century Gothic" panose="020B0502020202020204" pitchFamily="34" charset="0"/>
              </a:rPr>
              <a:t> </a:t>
            </a:r>
            <a:endParaRPr lang="it-IT">
              <a:solidFill>
                <a:srgbClr val="971720"/>
              </a:solidFill>
              <a:latin typeface="Century Gothic" panose="020B0502020202020204" pitchFamily="34" charset="0"/>
            </a:endParaRPr>
          </a:p>
        </p:txBody>
      </p:sp>
    </p:spTree>
    <p:extLst>
      <p:ext uri="{BB962C8B-B14F-4D97-AF65-F5344CB8AC3E}">
        <p14:creationId xmlns:p14="http://schemas.microsoft.com/office/powerpoint/2010/main" val="329657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EFB8B74F-829C-D488-21A2-687AF582558C}"/>
              </a:ext>
            </a:extLst>
          </p:cNvPr>
          <p:cNvSpPr txBox="1"/>
          <p:nvPr/>
        </p:nvSpPr>
        <p:spPr>
          <a:xfrm>
            <a:off x="589935" y="275303"/>
            <a:ext cx="8386917" cy="800219"/>
          </a:xfrm>
          <a:prstGeom prst="rect">
            <a:avLst/>
          </a:prstGeom>
          <a:noFill/>
        </p:spPr>
        <p:txBody>
          <a:bodyPr wrap="square" rtlCol="0">
            <a:spAutoFit/>
          </a:bodyPr>
          <a:lstStyle/>
          <a:p>
            <a:r>
              <a:rPr lang="it-IT" sz="2800" err="1">
                <a:solidFill>
                  <a:srgbClr val="971720"/>
                </a:solidFill>
                <a:latin typeface="Century Gothic"/>
              </a:rPr>
              <a:t>Momentum</a:t>
            </a:r>
            <a:r>
              <a:rPr lang="it-IT" sz="2800">
                <a:solidFill>
                  <a:srgbClr val="971720"/>
                </a:solidFill>
                <a:latin typeface="Century Gothic"/>
              </a:rPr>
              <a:t> </a:t>
            </a:r>
            <a:r>
              <a:rPr lang="it-IT" sz="2800" err="1">
                <a:solidFill>
                  <a:srgbClr val="971720"/>
                </a:solidFill>
                <a:latin typeface="Century Gothic"/>
              </a:rPr>
              <a:t>Based</a:t>
            </a:r>
            <a:r>
              <a:rPr lang="it-IT" sz="2800">
                <a:solidFill>
                  <a:srgbClr val="971720"/>
                </a:solidFill>
                <a:latin typeface="Century Gothic"/>
              </a:rPr>
              <a:t> Estimator</a:t>
            </a:r>
            <a:endParaRPr lang="it-IT" sz="2800"/>
          </a:p>
          <a:p>
            <a:endParaRPr lang="it-IT"/>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EFDBA64A-D6D7-39E5-1BAA-575BB1F0FDD0}"/>
                  </a:ext>
                </a:extLst>
              </p:cNvPr>
              <p:cNvSpPr txBox="1"/>
              <p:nvPr/>
            </p:nvSpPr>
            <p:spPr>
              <a:xfrm>
                <a:off x="640441" y="1075522"/>
                <a:ext cx="9988230" cy="1426288"/>
              </a:xfrm>
              <a:prstGeom prst="rect">
                <a:avLst/>
              </a:prstGeom>
              <a:noFill/>
            </p:spPr>
            <p:txBody>
              <a:bodyPr wrap="square">
                <a:spAutoFit/>
              </a:bodyPr>
              <a:lstStyle/>
              <a:p>
                <a:r>
                  <a:rPr lang="en-US" sz="2000" dirty="0">
                    <a:solidFill>
                      <a:schemeClr val="tx1"/>
                    </a:solidFill>
                    <a:latin typeface="Century Gothic" panose="020B0502020202020204" pitchFamily="34" charset="0"/>
                  </a:rPr>
                  <a:t>The estimator evaluate the values of the external disturbances, starting from the definition of </a:t>
                </a:r>
                <a:r>
                  <a:rPr lang="en-US" sz="2000" dirty="0">
                    <a:solidFill>
                      <a:srgbClr val="971720"/>
                    </a:solidFill>
                    <a:latin typeface="Century Gothic" panose="020B0502020202020204" pitchFamily="34" charset="0"/>
                  </a:rPr>
                  <a:t>generalized momentum</a:t>
                </a:r>
                <a:r>
                  <a:rPr lang="en-US" sz="2000" dirty="0">
                    <a:solidFill>
                      <a:schemeClr val="tx1"/>
                    </a:solidFill>
                    <a:latin typeface="Century Gothic" panose="020B0502020202020204" pitchFamily="34" charset="0"/>
                  </a:rPr>
                  <a:t>. It is possible to create a linear relationship between </a:t>
                </a:r>
                <a14:m>
                  <m:oMath xmlns:m="http://schemas.openxmlformats.org/officeDocument/2006/math">
                    <m:sSup>
                      <m:sSupPr>
                        <m:ctrlPr>
                          <a:rPr lang="it-IT" sz="2000" b="0" i="1" smtClean="0">
                            <a:solidFill>
                              <a:schemeClr val="tx1"/>
                            </a:solidFill>
                            <a:latin typeface="Cambria Math" panose="02040503050406030204" pitchFamily="18" charset="0"/>
                          </a:rPr>
                        </m:ctrlPr>
                      </m:sSupPr>
                      <m:e>
                        <m:d>
                          <m:dPr>
                            <m:begChr m:val="["/>
                            <m:endChr m:val="]"/>
                            <m:ctrlPr>
                              <a:rPr lang="it-IT" sz="2000" b="0" i="1" smtClean="0">
                                <a:solidFill>
                                  <a:schemeClr val="tx1"/>
                                </a:solidFill>
                                <a:latin typeface="Cambria Math" panose="02040503050406030204" pitchFamily="18" charset="0"/>
                              </a:rPr>
                            </m:ctrlPr>
                          </m:dPr>
                          <m:e>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𝑓</m:t>
                                </m:r>
                              </m:e>
                              <m:sub>
                                <m:r>
                                  <a:rPr lang="it-IT" sz="2000" b="0" i="1" smtClean="0">
                                    <a:solidFill>
                                      <a:schemeClr val="tx1"/>
                                    </a:solidFill>
                                    <a:latin typeface="Cambria Math" panose="02040503050406030204" pitchFamily="18" charset="0"/>
                                  </a:rPr>
                                  <m:t>𝑒</m:t>
                                </m:r>
                              </m:sub>
                            </m:sSub>
                            <m:r>
                              <a:rPr lang="it-IT" sz="2000" b="0" i="1" smtClean="0">
                                <a:solidFill>
                                  <a:schemeClr val="tx1"/>
                                </a:solidFill>
                                <a:latin typeface="Cambria Math" panose="02040503050406030204" pitchFamily="18" charset="0"/>
                              </a:rPr>
                              <m:t> </m:t>
                            </m:r>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𝜏</m:t>
                                </m:r>
                              </m:e>
                              <m:sub>
                                <m:r>
                                  <a:rPr lang="it-IT" sz="2000" b="0" i="1" smtClean="0">
                                    <a:solidFill>
                                      <a:schemeClr val="tx1"/>
                                    </a:solidFill>
                                    <a:latin typeface="Cambria Math" panose="02040503050406030204" pitchFamily="18" charset="0"/>
                                  </a:rPr>
                                  <m:t>𝑒</m:t>
                                </m:r>
                              </m:sub>
                            </m:sSub>
                          </m:e>
                        </m:d>
                      </m:e>
                      <m:sup>
                        <m:r>
                          <a:rPr lang="it-IT" sz="2000" b="0" i="1" smtClean="0">
                            <a:solidFill>
                              <a:schemeClr val="tx1"/>
                            </a:solidFill>
                            <a:latin typeface="Cambria Math" panose="02040503050406030204" pitchFamily="18" charset="0"/>
                          </a:rPr>
                          <m:t>𝑇</m:t>
                        </m:r>
                      </m:sup>
                    </m:sSup>
                  </m:oMath>
                </a14:m>
                <a:r>
                  <a:rPr lang="en-US" sz="2000" dirty="0">
                    <a:solidFill>
                      <a:schemeClr val="tx1"/>
                    </a:solidFill>
                    <a:latin typeface="Century Gothic" panose="020B0502020202020204" pitchFamily="34" charset="0"/>
                  </a:rPr>
                  <a:t> and </a:t>
                </a:r>
                <a14:m>
                  <m:oMath xmlns:m="http://schemas.openxmlformats.org/officeDocument/2006/math">
                    <m:sSup>
                      <m:sSupPr>
                        <m:ctrlPr>
                          <a:rPr lang="it-IT" sz="2000" i="1">
                            <a:solidFill>
                              <a:schemeClr val="tx1"/>
                            </a:solidFill>
                            <a:latin typeface="Cambria Math" panose="02040503050406030204" pitchFamily="18" charset="0"/>
                          </a:rPr>
                        </m:ctrlPr>
                      </m:sSupPr>
                      <m:e>
                        <m:d>
                          <m:dPr>
                            <m:begChr m:val="["/>
                            <m:endChr m:val="]"/>
                            <m:ctrlPr>
                              <a:rPr lang="it-IT" sz="2000" i="1">
                                <a:solidFill>
                                  <a:schemeClr val="tx1"/>
                                </a:solidFill>
                                <a:latin typeface="Cambria Math" panose="02040503050406030204" pitchFamily="18" charset="0"/>
                              </a:rPr>
                            </m:ctrlPr>
                          </m:dPr>
                          <m:e>
                            <m:acc>
                              <m:accPr>
                                <m:chr m:val="̂"/>
                                <m:ctrlPr>
                                  <a:rPr lang="it-IT" sz="2000" b="0" i="1" dirty="0" smtClean="0">
                                    <a:solidFill>
                                      <a:schemeClr val="tx1"/>
                                    </a:solidFill>
                                    <a:latin typeface="Cambria Math" panose="02040503050406030204" pitchFamily="18" charset="0"/>
                                  </a:rPr>
                                </m:ctrlPr>
                              </m:accPr>
                              <m:e>
                                <m:sSub>
                                  <m:sSubPr>
                                    <m:ctrlPr>
                                      <a:rPr lang="it-IT" sz="2000" b="0" i="1" dirty="0" smtClean="0">
                                        <a:solidFill>
                                          <a:schemeClr val="tx1"/>
                                        </a:solidFill>
                                        <a:latin typeface="Cambria Math" panose="02040503050406030204" pitchFamily="18" charset="0"/>
                                      </a:rPr>
                                    </m:ctrlPr>
                                  </m:sSubPr>
                                  <m:e>
                                    <m:r>
                                      <a:rPr lang="it-IT" sz="2000" b="0" i="1" dirty="0" smtClean="0">
                                        <a:solidFill>
                                          <a:schemeClr val="tx1"/>
                                        </a:solidFill>
                                        <a:latin typeface="Cambria Math" panose="02040503050406030204" pitchFamily="18" charset="0"/>
                                      </a:rPr>
                                      <m:t>𝑓</m:t>
                                    </m:r>
                                  </m:e>
                                  <m:sub>
                                    <m:r>
                                      <a:rPr lang="it-IT" sz="2000" b="0" i="1" dirty="0" smtClean="0">
                                        <a:solidFill>
                                          <a:schemeClr val="tx1"/>
                                        </a:solidFill>
                                        <a:latin typeface="Cambria Math" panose="02040503050406030204" pitchFamily="18" charset="0"/>
                                      </a:rPr>
                                      <m:t>𝑒</m:t>
                                    </m:r>
                                  </m:sub>
                                </m:sSub>
                              </m:e>
                            </m:acc>
                            <m:r>
                              <a:rPr lang="it-IT" sz="2000" b="0" i="1" dirty="0" smtClean="0">
                                <a:solidFill>
                                  <a:schemeClr val="tx1"/>
                                </a:solidFill>
                                <a:latin typeface="Cambria Math" panose="02040503050406030204" pitchFamily="18" charset="0"/>
                              </a:rPr>
                              <m:t>  </m:t>
                            </m:r>
                            <m:acc>
                              <m:accPr>
                                <m:chr m:val="̂"/>
                                <m:ctrlPr>
                                  <a:rPr lang="it-IT" sz="2000" b="0" i="1" dirty="0" smtClean="0">
                                    <a:solidFill>
                                      <a:schemeClr val="tx1"/>
                                    </a:solidFill>
                                    <a:latin typeface="Cambria Math" panose="02040503050406030204" pitchFamily="18" charset="0"/>
                                  </a:rPr>
                                </m:ctrlPr>
                              </m:accPr>
                              <m:e>
                                <m:sSub>
                                  <m:sSubPr>
                                    <m:ctrlPr>
                                      <a:rPr lang="it-IT" sz="2000" b="0" i="1" dirty="0" smtClean="0">
                                        <a:solidFill>
                                          <a:schemeClr val="tx1"/>
                                        </a:solidFill>
                                        <a:latin typeface="Cambria Math" panose="02040503050406030204" pitchFamily="18" charset="0"/>
                                      </a:rPr>
                                    </m:ctrlPr>
                                  </m:sSubPr>
                                  <m:e>
                                    <m:r>
                                      <a:rPr lang="it-IT" sz="2000" b="0" i="1" dirty="0" smtClean="0">
                                        <a:solidFill>
                                          <a:schemeClr val="tx1"/>
                                        </a:solidFill>
                                        <a:latin typeface="Cambria Math" panose="02040503050406030204" pitchFamily="18" charset="0"/>
                                      </a:rPr>
                                      <m:t>𝜏</m:t>
                                    </m:r>
                                  </m:e>
                                  <m:sub>
                                    <m:r>
                                      <a:rPr lang="it-IT" sz="2000" b="0" i="1" dirty="0" smtClean="0">
                                        <a:solidFill>
                                          <a:schemeClr val="tx1"/>
                                        </a:solidFill>
                                        <a:latin typeface="Cambria Math" panose="02040503050406030204" pitchFamily="18" charset="0"/>
                                      </a:rPr>
                                      <m:t>𝑒</m:t>
                                    </m:r>
                                  </m:sub>
                                </m:sSub>
                              </m:e>
                            </m:acc>
                          </m:e>
                        </m:d>
                      </m:e>
                      <m:sup>
                        <m:r>
                          <a:rPr lang="it-IT" sz="2000" i="1">
                            <a:solidFill>
                              <a:schemeClr val="tx1"/>
                            </a:solidFill>
                            <a:latin typeface="Cambria Math" panose="02040503050406030204" pitchFamily="18" charset="0"/>
                          </a:rPr>
                          <m:t>𝑇</m:t>
                        </m:r>
                      </m:sup>
                    </m:sSup>
                  </m:oMath>
                </a14:m>
                <a:r>
                  <a:rPr lang="en-US" sz="2000" dirty="0">
                    <a:solidFill>
                      <a:schemeClr val="tx1"/>
                    </a:solidFill>
                    <a:latin typeface="Century Gothic" panose="020B0502020202020204" pitchFamily="34" charset="0"/>
                  </a:rPr>
                  <a:t> using the </a:t>
                </a:r>
                <a:r>
                  <a:rPr lang="en-US" sz="2000" dirty="0">
                    <a:solidFill>
                      <a:srgbClr val="971720"/>
                    </a:solidFill>
                    <a:latin typeface="Century Gothic" panose="020B0502020202020204" pitchFamily="34" charset="0"/>
                  </a:rPr>
                  <a:t>Laplace Transformation</a:t>
                </a:r>
                <a:r>
                  <a:rPr lang="en-US" sz="2000" dirty="0">
                    <a:solidFill>
                      <a:schemeClr val="tx1"/>
                    </a:solidFill>
                    <a:latin typeface="Century Gothic" panose="020B0502020202020204" pitchFamily="34" charset="0"/>
                  </a:rPr>
                  <a:t>.</a:t>
                </a:r>
              </a:p>
              <a:p>
                <a:r>
                  <a:rPr lang="en-US" sz="2000" dirty="0">
                    <a:solidFill>
                      <a:srgbClr val="971720"/>
                    </a:solidFill>
                    <a:latin typeface="Century Gothic" panose="020B0502020202020204" pitchFamily="34" charset="0"/>
                  </a:rPr>
                  <a:t> </a:t>
                </a:r>
                <a:endParaRPr lang="it-IT" sz="2000" dirty="0">
                  <a:solidFill>
                    <a:srgbClr val="971720"/>
                  </a:solidFill>
                  <a:latin typeface="Century Gothic" panose="020B0502020202020204" pitchFamily="34" charset="0"/>
                </a:endParaRPr>
              </a:p>
            </p:txBody>
          </p:sp>
        </mc:Choice>
        <mc:Fallback xmlns="">
          <p:sp>
            <p:nvSpPr>
              <p:cNvPr id="4" name="CasellaDiTesto 3">
                <a:extLst>
                  <a:ext uri="{FF2B5EF4-FFF2-40B4-BE49-F238E27FC236}">
                    <a16:creationId xmlns:a16="http://schemas.microsoft.com/office/drawing/2014/main" id="{EFDBA64A-D6D7-39E5-1BAA-575BB1F0FDD0}"/>
                  </a:ext>
                </a:extLst>
              </p:cNvPr>
              <p:cNvSpPr txBox="1">
                <a:spLocks noRot="1" noChangeAspect="1" noMove="1" noResize="1" noEditPoints="1" noAdjustHandles="1" noChangeArrowheads="1" noChangeShapeType="1" noTextEdit="1"/>
              </p:cNvSpPr>
              <p:nvPr/>
            </p:nvSpPr>
            <p:spPr>
              <a:xfrm>
                <a:off x="640441" y="1075522"/>
                <a:ext cx="9988230" cy="1426288"/>
              </a:xfrm>
              <a:prstGeom prst="rect">
                <a:avLst/>
              </a:prstGeom>
              <a:blipFill>
                <a:blip r:embed="rId4"/>
                <a:stretch>
                  <a:fillRect l="-610" t="-2137" r="-109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A87B4FC7-4FD8-C420-A869-885C0A7C1774}"/>
                  </a:ext>
                </a:extLst>
              </p:cNvPr>
              <p:cNvSpPr txBox="1"/>
              <p:nvPr/>
            </p:nvSpPr>
            <p:spPr>
              <a:xfrm>
                <a:off x="400251" y="2357253"/>
                <a:ext cx="6540875" cy="2342180"/>
              </a:xfrm>
              <a:prstGeom prst="rect">
                <a:avLst/>
              </a:prstGeom>
              <a:noFill/>
            </p:spPr>
            <p:txBody>
              <a:bodyPr wrap="square">
                <a:spAutoFit/>
              </a:bodyPr>
              <a:lstStyle/>
              <a:p>
                <a14:m>
                  <m:oMath xmlns:m="http://schemas.openxmlformats.org/officeDocument/2006/math">
                    <m:r>
                      <a:rPr lang="it-IT" b="0" i="1" smtClean="0">
                        <a:solidFill>
                          <a:srgbClr val="971720"/>
                        </a:solidFill>
                        <a:latin typeface="Cambria Math" panose="02040503050406030204" pitchFamily="18" charset="0"/>
                      </a:rPr>
                      <m:t>𝑞</m:t>
                    </m:r>
                    <m:r>
                      <a:rPr lang="it-IT" b="0" i="1" smtClean="0">
                        <a:solidFill>
                          <a:srgbClr val="971720"/>
                        </a:solidFill>
                        <a:latin typeface="Cambria Math" panose="02040503050406030204" pitchFamily="18" charset="0"/>
                      </a:rPr>
                      <m:t>=</m:t>
                    </m:r>
                    <m:d>
                      <m:dPr>
                        <m:begChr m:val="["/>
                        <m:endChr m:val="]"/>
                        <m:ctrlPr>
                          <a:rPr lang="it-IT" b="0" i="1" smtClean="0">
                            <a:solidFill>
                              <a:srgbClr val="971720"/>
                            </a:solidFill>
                            <a:latin typeface="Cambria Math" panose="02040503050406030204" pitchFamily="18" charset="0"/>
                          </a:rPr>
                        </m:ctrlPr>
                      </m:dPr>
                      <m:e>
                        <m:m>
                          <m:mPr>
                            <m:mcs>
                              <m:mc>
                                <m:mcPr>
                                  <m:count m:val="2"/>
                                  <m:mcJc m:val="center"/>
                                </m:mcPr>
                              </m:mc>
                            </m:mcs>
                            <m:ctrlPr>
                              <a:rPr lang="it-IT" b="0" i="1" smtClean="0">
                                <a:solidFill>
                                  <a:srgbClr val="971720"/>
                                </a:solidFill>
                                <a:latin typeface="Cambria Math" panose="02040503050406030204" pitchFamily="18" charset="0"/>
                              </a:rPr>
                            </m:ctrlPr>
                          </m:mPr>
                          <m:mr>
                            <m:e>
                              <m:r>
                                <m:rPr>
                                  <m:brk m:alnAt="7"/>
                                </m:rPr>
                                <a:rPr lang="it-IT" b="0" i="1" smtClean="0">
                                  <a:solidFill>
                                    <a:srgbClr val="971720"/>
                                  </a:solidFill>
                                  <a:latin typeface="Cambria Math" panose="02040503050406030204" pitchFamily="18" charset="0"/>
                                </a:rPr>
                                <m:t>𝑚</m:t>
                              </m:r>
                              <m:sSub>
                                <m:sSubPr>
                                  <m:ctrlPr>
                                    <a:rPr lang="it-IT" b="0" i="1" smtClean="0">
                                      <a:solidFill>
                                        <a:srgbClr val="971720"/>
                                      </a:solidFill>
                                      <a:latin typeface="Cambria Math" panose="02040503050406030204" pitchFamily="18" charset="0"/>
                                    </a:rPr>
                                  </m:ctrlPr>
                                </m:sSubPr>
                                <m:e>
                                  <m:r>
                                    <m:rPr>
                                      <m:brk m:alnAt="7"/>
                                    </m:rPr>
                                    <a:rPr lang="it-IT" b="0" i="1" smtClean="0">
                                      <a:solidFill>
                                        <a:srgbClr val="971720"/>
                                      </a:solidFill>
                                      <a:latin typeface="Cambria Math" panose="02040503050406030204" pitchFamily="18" charset="0"/>
                                    </a:rPr>
                                    <m:t>𝐼</m:t>
                                  </m:r>
                                </m:e>
                                <m:sub>
                                  <m:r>
                                    <m:rPr>
                                      <m:brk m:alnAt="7"/>
                                    </m:rPr>
                                    <a:rPr lang="it-IT" b="0" i="1" smtClean="0">
                                      <a:solidFill>
                                        <a:srgbClr val="971720"/>
                                      </a:solidFill>
                                      <a:latin typeface="Cambria Math" panose="02040503050406030204" pitchFamily="18" charset="0"/>
                                    </a:rPr>
                                    <m:t>3</m:t>
                                  </m:r>
                                </m:sub>
                              </m:sSub>
                            </m:e>
                            <m:e>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𝑂</m:t>
                                  </m:r>
                                </m:e>
                                <m:sub>
                                  <m:r>
                                    <a:rPr lang="it-IT" b="0" i="1" smtClean="0">
                                      <a:solidFill>
                                        <a:srgbClr val="971720"/>
                                      </a:solidFill>
                                      <a:latin typeface="Cambria Math" panose="02040503050406030204" pitchFamily="18" charset="0"/>
                                    </a:rPr>
                                    <m:t>3</m:t>
                                  </m:r>
                                </m:sub>
                              </m:sSub>
                            </m:e>
                          </m:mr>
                          <m:mr>
                            <m:e>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𝑂</m:t>
                                  </m:r>
                                </m:e>
                                <m:sub>
                                  <m:r>
                                    <a:rPr lang="it-IT" b="0" i="1" smtClean="0">
                                      <a:solidFill>
                                        <a:srgbClr val="971720"/>
                                      </a:solidFill>
                                      <a:latin typeface="Cambria Math" panose="02040503050406030204" pitchFamily="18" charset="0"/>
                                    </a:rPr>
                                    <m:t>3</m:t>
                                  </m:r>
                                </m:sub>
                              </m:sSub>
                            </m:e>
                            <m:e>
                              <m:r>
                                <a:rPr lang="it-IT" b="0" i="1" smtClean="0">
                                  <a:solidFill>
                                    <a:srgbClr val="971720"/>
                                  </a:solidFill>
                                  <a:latin typeface="Cambria Math" panose="02040503050406030204" pitchFamily="18" charset="0"/>
                                </a:rPr>
                                <m:t>𝑀</m:t>
                              </m:r>
                              <m:r>
                                <a:rPr lang="it-IT" b="0" i="1" smtClean="0">
                                  <a:solidFill>
                                    <a:srgbClr val="971720"/>
                                  </a:solidFill>
                                  <a:latin typeface="Cambria Math" panose="02040503050406030204" pitchFamily="18" charset="0"/>
                                </a:rPr>
                                <m:t>(</m:t>
                              </m:r>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𝜂</m:t>
                                  </m:r>
                                </m:e>
                                <m:sub>
                                  <m:r>
                                    <a:rPr lang="it-IT" b="0" i="1" smtClean="0">
                                      <a:solidFill>
                                        <a:srgbClr val="971720"/>
                                      </a:solidFill>
                                      <a:latin typeface="Cambria Math" panose="02040503050406030204" pitchFamily="18" charset="0"/>
                                    </a:rPr>
                                    <m:t>𝑏</m:t>
                                  </m:r>
                                </m:sub>
                              </m:sSub>
                              <m:r>
                                <a:rPr lang="it-IT" b="0" i="1" smtClean="0">
                                  <a:solidFill>
                                    <a:srgbClr val="971720"/>
                                  </a:solidFill>
                                  <a:latin typeface="Cambria Math" panose="02040503050406030204" pitchFamily="18" charset="0"/>
                                </a:rPr>
                                <m:t>)</m:t>
                              </m:r>
                            </m:e>
                          </m:mr>
                        </m:m>
                      </m:e>
                    </m:d>
                    <m:d>
                      <m:dPr>
                        <m:begChr m:val="["/>
                        <m:endChr m:val="]"/>
                        <m:ctrlPr>
                          <a:rPr lang="it-IT" b="0" i="1" smtClean="0">
                            <a:solidFill>
                              <a:srgbClr val="971720"/>
                            </a:solidFill>
                            <a:latin typeface="Cambria Math" panose="02040503050406030204" pitchFamily="18" charset="0"/>
                          </a:rPr>
                        </m:ctrlPr>
                      </m:dPr>
                      <m:e>
                        <m:m>
                          <m:mPr>
                            <m:mcs>
                              <m:mc>
                                <m:mcPr>
                                  <m:count m:val="1"/>
                                  <m:mcJc m:val="center"/>
                                </m:mcPr>
                              </m:mc>
                            </m:mcs>
                            <m:ctrlPr>
                              <a:rPr lang="it-IT" b="0" i="1" smtClean="0">
                                <a:solidFill>
                                  <a:srgbClr val="971720"/>
                                </a:solidFill>
                                <a:latin typeface="Cambria Math" panose="02040503050406030204" pitchFamily="18" charset="0"/>
                              </a:rPr>
                            </m:ctrlPr>
                          </m:mPr>
                          <m:mr>
                            <m:e>
                              <m:acc>
                                <m:accPr>
                                  <m:chr m:val="̇"/>
                                  <m:ctrlPr>
                                    <a:rPr lang="it-IT" b="0" i="1" smtClean="0">
                                      <a:solidFill>
                                        <a:srgbClr val="971720"/>
                                      </a:solidFill>
                                      <a:latin typeface="Cambria Math" panose="02040503050406030204" pitchFamily="18" charset="0"/>
                                    </a:rPr>
                                  </m:ctrlPr>
                                </m:accPr>
                                <m:e>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𝑝</m:t>
                                      </m:r>
                                    </m:e>
                                    <m:sub>
                                      <m:r>
                                        <a:rPr lang="it-IT" b="0" i="1" smtClean="0">
                                          <a:solidFill>
                                            <a:srgbClr val="971720"/>
                                          </a:solidFill>
                                          <a:latin typeface="Cambria Math" panose="02040503050406030204" pitchFamily="18" charset="0"/>
                                        </a:rPr>
                                        <m:t>𝑏</m:t>
                                      </m:r>
                                    </m:sub>
                                  </m:sSub>
                                </m:e>
                              </m:acc>
                            </m:e>
                          </m:mr>
                          <m:mr>
                            <m:e>
                              <m:acc>
                                <m:accPr>
                                  <m:chr m:val="̇"/>
                                  <m:ctrlPr>
                                    <a:rPr lang="it-IT" b="0" i="1" smtClean="0">
                                      <a:solidFill>
                                        <a:srgbClr val="971720"/>
                                      </a:solidFill>
                                      <a:latin typeface="Cambria Math" panose="02040503050406030204" pitchFamily="18" charset="0"/>
                                    </a:rPr>
                                  </m:ctrlPr>
                                </m:accPr>
                                <m:e>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𝜂</m:t>
                                      </m:r>
                                    </m:e>
                                    <m:sub>
                                      <m:r>
                                        <a:rPr lang="it-IT" b="0" i="1" smtClean="0">
                                          <a:solidFill>
                                            <a:srgbClr val="971720"/>
                                          </a:solidFill>
                                          <a:latin typeface="Cambria Math" panose="02040503050406030204" pitchFamily="18" charset="0"/>
                                        </a:rPr>
                                        <m:t>𝑏</m:t>
                                      </m:r>
                                    </m:sub>
                                  </m:sSub>
                                </m:e>
                              </m:acc>
                            </m:e>
                          </m:mr>
                        </m:m>
                      </m:e>
                    </m:d>
                  </m:oMath>
                </a14:m>
                <a:r>
                  <a:rPr lang="it-IT" b="0" dirty="0">
                    <a:solidFill>
                      <a:srgbClr val="971720"/>
                    </a:solidFill>
                    <a:latin typeface="Century Gothic" panose="020B0502020202020204" pitchFamily="34" charset="0"/>
                  </a:rPr>
                  <a:t>  </a:t>
                </a:r>
                <a:r>
                  <a:rPr lang="it-IT" b="0" dirty="0">
                    <a:latin typeface="Century Gothic" panose="020B0502020202020204" pitchFamily="34" charset="0"/>
                  </a:rPr>
                  <a:t>Momentum in RPY model</a:t>
                </a:r>
                <a:br>
                  <a:rPr lang="it-IT" b="0" dirty="0">
                    <a:solidFill>
                      <a:srgbClr val="971720"/>
                    </a:solidFill>
                    <a:latin typeface="Century Gothic" panose="020B0502020202020204" pitchFamily="34" charset="0"/>
                  </a:rPr>
                </a:br>
                <a:endParaRPr lang="it-IT" b="0" dirty="0">
                  <a:solidFill>
                    <a:srgbClr val="971720"/>
                  </a:solidFill>
                  <a:latin typeface="Century Gothic" panose="020B0502020202020204" pitchFamily="34" charset="0"/>
                </a:endParaRPr>
              </a:p>
              <a:p>
                <a:endParaRPr lang="it-IT" dirty="0">
                  <a:solidFill>
                    <a:srgbClr val="971720"/>
                  </a:solidFill>
                  <a:latin typeface="Century Gothic" panose="020B0502020202020204" pitchFamily="34" charset="0"/>
                </a:endParaRPr>
              </a:p>
              <a:p>
                <a14:m>
                  <m:oMath xmlns:m="http://schemas.openxmlformats.org/officeDocument/2006/math">
                    <m:r>
                      <a:rPr lang="it-IT" b="0" i="1" smtClean="0">
                        <a:solidFill>
                          <a:schemeClr val="accent6">
                            <a:lumMod val="75000"/>
                          </a:schemeClr>
                        </a:solidFill>
                        <a:latin typeface="Cambria Math" panose="02040503050406030204" pitchFamily="18" charset="0"/>
                      </a:rPr>
                      <m:t>𝑞</m:t>
                    </m:r>
                    <m:r>
                      <a:rPr lang="it-IT" b="0" i="1" smtClean="0">
                        <a:solidFill>
                          <a:schemeClr val="accent6">
                            <a:lumMod val="75000"/>
                          </a:schemeClr>
                        </a:solidFill>
                        <a:latin typeface="Cambria Math" panose="02040503050406030204" pitchFamily="18" charset="0"/>
                      </a:rPr>
                      <m:t>=</m:t>
                    </m:r>
                    <m:d>
                      <m:dPr>
                        <m:begChr m:val="["/>
                        <m:endChr m:val="]"/>
                        <m:ctrlPr>
                          <a:rPr lang="it-IT" b="0" i="1" smtClean="0">
                            <a:solidFill>
                              <a:schemeClr val="accent6">
                                <a:lumMod val="75000"/>
                              </a:schemeClr>
                            </a:solidFill>
                            <a:latin typeface="Cambria Math" panose="02040503050406030204" pitchFamily="18" charset="0"/>
                          </a:rPr>
                        </m:ctrlPr>
                      </m:dPr>
                      <m:e>
                        <m:m>
                          <m:mPr>
                            <m:mcs>
                              <m:mc>
                                <m:mcPr>
                                  <m:count m:val="2"/>
                                  <m:mcJc m:val="center"/>
                                </m:mcPr>
                              </m:mc>
                            </m:mcs>
                            <m:ctrlPr>
                              <a:rPr lang="it-IT" b="0" i="1" smtClean="0">
                                <a:solidFill>
                                  <a:schemeClr val="accent6">
                                    <a:lumMod val="75000"/>
                                  </a:schemeClr>
                                </a:solidFill>
                                <a:latin typeface="Cambria Math" panose="02040503050406030204" pitchFamily="18" charset="0"/>
                              </a:rPr>
                            </m:ctrlPr>
                          </m:mPr>
                          <m:mr>
                            <m:e>
                              <m:r>
                                <m:rPr>
                                  <m:brk m:alnAt="7"/>
                                </m:rPr>
                                <a:rPr lang="it-IT" b="0" i="1" smtClean="0">
                                  <a:solidFill>
                                    <a:schemeClr val="accent6">
                                      <a:lumMod val="75000"/>
                                    </a:schemeClr>
                                  </a:solidFill>
                                  <a:latin typeface="Cambria Math" panose="02040503050406030204" pitchFamily="18" charset="0"/>
                                </a:rPr>
                                <m:t>𝑚</m:t>
                              </m:r>
                              <m:sSub>
                                <m:sSubPr>
                                  <m:ctrlPr>
                                    <a:rPr lang="it-IT" b="0" i="1" smtClean="0">
                                      <a:solidFill>
                                        <a:schemeClr val="accent6">
                                          <a:lumMod val="75000"/>
                                        </a:schemeClr>
                                      </a:solidFill>
                                      <a:latin typeface="Cambria Math" panose="02040503050406030204" pitchFamily="18" charset="0"/>
                                    </a:rPr>
                                  </m:ctrlPr>
                                </m:sSubPr>
                                <m:e>
                                  <m:r>
                                    <m:rPr>
                                      <m:brk m:alnAt="7"/>
                                    </m:rPr>
                                    <a:rPr lang="it-IT" b="0" i="1" smtClean="0">
                                      <a:solidFill>
                                        <a:schemeClr val="accent6">
                                          <a:lumMod val="75000"/>
                                        </a:schemeClr>
                                      </a:solidFill>
                                      <a:latin typeface="Cambria Math" panose="02040503050406030204" pitchFamily="18" charset="0"/>
                                    </a:rPr>
                                    <m:t>𝐼</m:t>
                                  </m:r>
                                </m:e>
                                <m:sub>
                                  <m:r>
                                    <m:rPr>
                                      <m:brk m:alnAt="7"/>
                                    </m:rPr>
                                    <a:rPr lang="it-IT" b="0" i="1" smtClean="0">
                                      <a:solidFill>
                                        <a:schemeClr val="accent6">
                                          <a:lumMod val="75000"/>
                                        </a:schemeClr>
                                      </a:solidFill>
                                      <a:latin typeface="Cambria Math" panose="02040503050406030204" pitchFamily="18" charset="0"/>
                                    </a:rPr>
                                    <m:t>3</m:t>
                                  </m:r>
                                </m:sub>
                              </m:sSub>
                            </m:e>
                            <m:e>
                              <m:sSub>
                                <m:sSubPr>
                                  <m:ctrlPr>
                                    <a:rPr lang="it-IT" b="0" i="1" smtClean="0">
                                      <a:solidFill>
                                        <a:schemeClr val="accent6">
                                          <a:lumMod val="75000"/>
                                        </a:schemeClr>
                                      </a:solidFill>
                                      <a:latin typeface="Cambria Math" panose="02040503050406030204" pitchFamily="18" charset="0"/>
                                    </a:rPr>
                                  </m:ctrlPr>
                                </m:sSubPr>
                                <m:e>
                                  <m:r>
                                    <a:rPr lang="it-IT" b="0" i="1" smtClean="0">
                                      <a:solidFill>
                                        <a:schemeClr val="accent6">
                                          <a:lumMod val="75000"/>
                                        </a:schemeClr>
                                      </a:solidFill>
                                      <a:latin typeface="Cambria Math" panose="02040503050406030204" pitchFamily="18" charset="0"/>
                                    </a:rPr>
                                    <m:t>𝑂</m:t>
                                  </m:r>
                                </m:e>
                                <m:sub>
                                  <m:r>
                                    <a:rPr lang="it-IT" b="0" i="1" smtClean="0">
                                      <a:solidFill>
                                        <a:schemeClr val="accent6">
                                          <a:lumMod val="75000"/>
                                        </a:schemeClr>
                                      </a:solidFill>
                                      <a:latin typeface="Cambria Math" panose="02040503050406030204" pitchFamily="18" charset="0"/>
                                    </a:rPr>
                                    <m:t>3</m:t>
                                  </m:r>
                                </m:sub>
                              </m:sSub>
                            </m:e>
                          </m:mr>
                          <m:mr>
                            <m:e>
                              <m:sSub>
                                <m:sSubPr>
                                  <m:ctrlPr>
                                    <a:rPr lang="it-IT" b="0" i="1" smtClean="0">
                                      <a:solidFill>
                                        <a:schemeClr val="accent6">
                                          <a:lumMod val="75000"/>
                                        </a:schemeClr>
                                      </a:solidFill>
                                      <a:latin typeface="Cambria Math" panose="02040503050406030204" pitchFamily="18" charset="0"/>
                                    </a:rPr>
                                  </m:ctrlPr>
                                </m:sSubPr>
                                <m:e>
                                  <m:r>
                                    <a:rPr lang="it-IT" b="0" i="1" smtClean="0">
                                      <a:solidFill>
                                        <a:schemeClr val="accent6">
                                          <a:lumMod val="75000"/>
                                        </a:schemeClr>
                                      </a:solidFill>
                                      <a:latin typeface="Cambria Math" panose="02040503050406030204" pitchFamily="18" charset="0"/>
                                    </a:rPr>
                                    <m:t>𝑂</m:t>
                                  </m:r>
                                </m:e>
                                <m:sub>
                                  <m:r>
                                    <a:rPr lang="it-IT" b="0" i="1" smtClean="0">
                                      <a:solidFill>
                                        <a:schemeClr val="accent6">
                                          <a:lumMod val="75000"/>
                                        </a:schemeClr>
                                      </a:solidFill>
                                      <a:latin typeface="Cambria Math" panose="02040503050406030204" pitchFamily="18" charset="0"/>
                                    </a:rPr>
                                    <m:t>3</m:t>
                                  </m:r>
                                </m:sub>
                              </m:sSub>
                            </m:e>
                            <m:e>
                              <m:sSub>
                                <m:sSubPr>
                                  <m:ctrlPr>
                                    <a:rPr lang="it-IT" b="0" i="1" smtClean="0">
                                      <a:solidFill>
                                        <a:schemeClr val="accent6">
                                          <a:lumMod val="75000"/>
                                        </a:schemeClr>
                                      </a:solidFill>
                                      <a:latin typeface="Cambria Math" panose="02040503050406030204" pitchFamily="18" charset="0"/>
                                    </a:rPr>
                                  </m:ctrlPr>
                                </m:sSubPr>
                                <m:e>
                                  <m:r>
                                    <a:rPr lang="it-IT" b="0" i="1" smtClean="0">
                                      <a:solidFill>
                                        <a:schemeClr val="accent6">
                                          <a:lumMod val="75000"/>
                                        </a:schemeClr>
                                      </a:solidFill>
                                      <a:latin typeface="Cambria Math" panose="02040503050406030204" pitchFamily="18" charset="0"/>
                                    </a:rPr>
                                    <m:t>𝐼</m:t>
                                  </m:r>
                                </m:e>
                                <m:sub>
                                  <m:r>
                                    <a:rPr lang="it-IT" b="0" i="1" smtClean="0">
                                      <a:solidFill>
                                        <a:schemeClr val="accent6">
                                          <a:lumMod val="75000"/>
                                        </a:schemeClr>
                                      </a:solidFill>
                                      <a:latin typeface="Cambria Math" panose="02040503050406030204" pitchFamily="18" charset="0"/>
                                    </a:rPr>
                                    <m:t>𝑏</m:t>
                                  </m:r>
                                </m:sub>
                              </m:sSub>
                            </m:e>
                          </m:mr>
                        </m:m>
                      </m:e>
                    </m:d>
                    <m:d>
                      <m:dPr>
                        <m:begChr m:val="["/>
                        <m:endChr m:val="]"/>
                        <m:ctrlPr>
                          <a:rPr lang="it-IT" i="1">
                            <a:solidFill>
                              <a:schemeClr val="accent6">
                                <a:lumMod val="75000"/>
                              </a:schemeClr>
                            </a:solidFill>
                            <a:latin typeface="Cambria Math" panose="02040503050406030204" pitchFamily="18" charset="0"/>
                          </a:rPr>
                        </m:ctrlPr>
                      </m:dPr>
                      <m:e>
                        <m:m>
                          <m:mPr>
                            <m:mcs>
                              <m:mc>
                                <m:mcPr>
                                  <m:count m:val="1"/>
                                  <m:mcJc m:val="center"/>
                                </m:mcPr>
                              </m:mc>
                            </m:mcs>
                            <m:ctrlPr>
                              <a:rPr lang="it-IT" i="1">
                                <a:solidFill>
                                  <a:schemeClr val="accent6">
                                    <a:lumMod val="75000"/>
                                  </a:schemeClr>
                                </a:solidFill>
                                <a:latin typeface="Cambria Math" panose="02040503050406030204" pitchFamily="18" charset="0"/>
                              </a:rPr>
                            </m:ctrlPr>
                          </m:mPr>
                          <m:mr>
                            <m:e>
                              <m:sSub>
                                <m:sSubPr>
                                  <m:ctrlPr>
                                    <a:rPr lang="it-IT" i="1" smtClean="0">
                                      <a:solidFill>
                                        <a:schemeClr val="accent6">
                                          <a:lumMod val="75000"/>
                                        </a:schemeClr>
                                      </a:solidFill>
                                      <a:latin typeface="Cambria Math" panose="02040503050406030204" pitchFamily="18" charset="0"/>
                                    </a:rPr>
                                  </m:ctrlPr>
                                </m:sSubPr>
                                <m:e>
                                  <m:acc>
                                    <m:accPr>
                                      <m:chr m:val="̇"/>
                                      <m:ctrlPr>
                                        <a:rPr lang="it-IT" b="0" i="1" smtClean="0">
                                          <a:solidFill>
                                            <a:schemeClr val="accent6">
                                              <a:lumMod val="75000"/>
                                            </a:schemeClr>
                                          </a:solidFill>
                                          <a:latin typeface="Cambria Math" panose="02040503050406030204" pitchFamily="18" charset="0"/>
                                        </a:rPr>
                                      </m:ctrlPr>
                                    </m:accPr>
                                    <m:e>
                                      <m:r>
                                        <a:rPr lang="it-IT" b="0" i="1" smtClean="0">
                                          <a:solidFill>
                                            <a:schemeClr val="accent6">
                                              <a:lumMod val="75000"/>
                                            </a:schemeClr>
                                          </a:solidFill>
                                          <a:latin typeface="Cambria Math" panose="02040503050406030204" pitchFamily="18" charset="0"/>
                                        </a:rPr>
                                        <m:t>𝑝</m:t>
                                      </m:r>
                                    </m:e>
                                  </m:acc>
                                </m:e>
                                <m:sub>
                                  <m:r>
                                    <a:rPr lang="it-IT" b="0" i="1" smtClean="0">
                                      <a:solidFill>
                                        <a:schemeClr val="accent6">
                                          <a:lumMod val="75000"/>
                                        </a:schemeClr>
                                      </a:solidFill>
                                      <a:latin typeface="Cambria Math" panose="02040503050406030204" pitchFamily="18" charset="0"/>
                                    </a:rPr>
                                    <m:t>𝑏</m:t>
                                  </m:r>
                                </m:sub>
                              </m:sSub>
                            </m:e>
                          </m:mr>
                          <m:mr>
                            <m:e>
                              <m:sSubSup>
                                <m:sSubSupPr>
                                  <m:ctrlPr>
                                    <a:rPr lang="it-IT" b="0" i="1" smtClean="0">
                                      <a:solidFill>
                                        <a:schemeClr val="accent6">
                                          <a:lumMod val="75000"/>
                                        </a:schemeClr>
                                      </a:solidFill>
                                      <a:latin typeface="Cambria Math" panose="02040503050406030204" pitchFamily="18" charset="0"/>
                                    </a:rPr>
                                  </m:ctrlPr>
                                </m:sSubSupPr>
                                <m:e>
                                  <m:r>
                                    <a:rPr lang="it-IT" b="0" i="1" smtClean="0">
                                      <a:solidFill>
                                        <a:schemeClr val="accent6">
                                          <a:lumMod val="75000"/>
                                        </a:schemeClr>
                                      </a:solidFill>
                                      <a:latin typeface="Cambria Math" panose="02040503050406030204" pitchFamily="18" charset="0"/>
                                    </a:rPr>
                                    <m:t>𝜔</m:t>
                                  </m:r>
                                </m:e>
                                <m:sub>
                                  <m:r>
                                    <a:rPr lang="it-IT" b="0" i="1" smtClean="0">
                                      <a:solidFill>
                                        <a:schemeClr val="accent6">
                                          <a:lumMod val="75000"/>
                                        </a:schemeClr>
                                      </a:solidFill>
                                      <a:latin typeface="Cambria Math" panose="02040503050406030204" pitchFamily="18" charset="0"/>
                                    </a:rPr>
                                    <m:t>𝑏</m:t>
                                  </m:r>
                                </m:sub>
                                <m:sup>
                                  <m:r>
                                    <a:rPr lang="it-IT" b="0" i="1" smtClean="0">
                                      <a:solidFill>
                                        <a:schemeClr val="accent6">
                                          <a:lumMod val="75000"/>
                                        </a:schemeClr>
                                      </a:solidFill>
                                      <a:latin typeface="Cambria Math" panose="02040503050406030204" pitchFamily="18" charset="0"/>
                                    </a:rPr>
                                    <m:t>𝑏</m:t>
                                  </m:r>
                                </m:sup>
                              </m:sSubSup>
                            </m:e>
                          </m:mr>
                        </m:m>
                      </m:e>
                    </m:d>
                  </m:oMath>
                </a14:m>
                <a:r>
                  <a:rPr lang="en-US" dirty="0">
                    <a:solidFill>
                      <a:schemeClr val="accent6">
                        <a:lumMod val="75000"/>
                      </a:schemeClr>
                    </a:solidFill>
                    <a:latin typeface="Century Gothic" panose="020B0502020202020204" pitchFamily="34" charset="0"/>
                  </a:rPr>
                  <a:t>  </a:t>
                </a:r>
                <a:r>
                  <a:rPr lang="en-US" dirty="0">
                    <a:latin typeface="Century Gothic" panose="020B0502020202020204" pitchFamily="34" charset="0"/>
                  </a:rPr>
                  <a:t>Momentum in Coordinate Free Model</a:t>
                </a:r>
              </a:p>
              <a:p>
                <a:endParaRPr lang="en-US" dirty="0">
                  <a:solidFill>
                    <a:srgbClr val="971720"/>
                  </a:solidFill>
                  <a:latin typeface="Century Gothic" panose="020B0502020202020204" pitchFamily="34" charset="0"/>
                </a:endParaRPr>
              </a:p>
              <a:p>
                <a:r>
                  <a:rPr lang="en-US" dirty="0">
                    <a:solidFill>
                      <a:srgbClr val="971720"/>
                    </a:solidFill>
                    <a:latin typeface="Century Gothic" panose="020B0502020202020204" pitchFamily="34" charset="0"/>
                  </a:rPr>
                  <a:t> </a:t>
                </a:r>
                <a:endParaRPr lang="it-IT" dirty="0">
                  <a:solidFill>
                    <a:srgbClr val="971720"/>
                  </a:solidFill>
                  <a:latin typeface="Century Gothic" panose="020B0502020202020204" pitchFamily="34" charset="0"/>
                </a:endParaRPr>
              </a:p>
            </p:txBody>
          </p:sp>
        </mc:Choice>
        <mc:Fallback xmlns="">
          <p:sp>
            <p:nvSpPr>
              <p:cNvPr id="5" name="CasellaDiTesto 4">
                <a:extLst>
                  <a:ext uri="{FF2B5EF4-FFF2-40B4-BE49-F238E27FC236}">
                    <a16:creationId xmlns:a16="http://schemas.microsoft.com/office/drawing/2014/main" id="{A87B4FC7-4FD8-C420-A869-885C0A7C1774}"/>
                  </a:ext>
                </a:extLst>
              </p:cNvPr>
              <p:cNvSpPr txBox="1">
                <a:spLocks noRot="1" noChangeAspect="1" noMove="1" noResize="1" noEditPoints="1" noAdjustHandles="1" noChangeArrowheads="1" noChangeShapeType="1" noTextEdit="1"/>
              </p:cNvSpPr>
              <p:nvPr/>
            </p:nvSpPr>
            <p:spPr>
              <a:xfrm>
                <a:off x="400251" y="2357253"/>
                <a:ext cx="6540875" cy="2342180"/>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7441404F-9AAD-C671-2009-CC35A9068B39}"/>
                  </a:ext>
                </a:extLst>
              </p:cNvPr>
              <p:cNvSpPr txBox="1"/>
              <p:nvPr/>
            </p:nvSpPr>
            <p:spPr>
              <a:xfrm>
                <a:off x="8470750" y="2113266"/>
                <a:ext cx="3458651" cy="1495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𝐺</m:t>
                          </m:r>
                        </m:e>
                        <m:sub>
                          <m:r>
                            <a:rPr lang="it-IT" b="0" i="1" smtClean="0">
                              <a:solidFill>
                                <a:srgbClr val="971720"/>
                              </a:solidFill>
                              <a:latin typeface="Cambria Math" panose="02040503050406030204" pitchFamily="18" charset="0"/>
                            </a:rPr>
                            <m:t>𝑖</m:t>
                          </m:r>
                        </m:sub>
                      </m:sSub>
                      <m:d>
                        <m:dPr>
                          <m:ctrlPr>
                            <a:rPr lang="it-IT" b="0" i="1" smtClean="0">
                              <a:solidFill>
                                <a:srgbClr val="971720"/>
                              </a:solidFill>
                              <a:latin typeface="Cambria Math" panose="02040503050406030204" pitchFamily="18" charset="0"/>
                            </a:rPr>
                          </m:ctrlPr>
                        </m:dPr>
                        <m:e>
                          <m:r>
                            <a:rPr lang="it-IT" b="0" i="1" smtClean="0">
                              <a:solidFill>
                                <a:srgbClr val="971720"/>
                              </a:solidFill>
                              <a:latin typeface="Cambria Math" panose="02040503050406030204" pitchFamily="18" charset="0"/>
                            </a:rPr>
                            <m:t>𝑠</m:t>
                          </m:r>
                        </m:e>
                      </m:d>
                      <m:r>
                        <a:rPr lang="it-IT" b="0" i="1" smtClean="0">
                          <a:solidFill>
                            <a:srgbClr val="971720"/>
                          </a:solidFill>
                          <a:latin typeface="Cambria Math" panose="02040503050406030204" pitchFamily="18" charset="0"/>
                        </a:rPr>
                        <m:t>=</m:t>
                      </m:r>
                      <m:f>
                        <m:fPr>
                          <m:ctrlPr>
                            <a:rPr lang="it-IT" b="0" i="1" smtClean="0">
                              <a:solidFill>
                                <a:srgbClr val="971720"/>
                              </a:solidFill>
                              <a:latin typeface="Cambria Math" panose="02040503050406030204" pitchFamily="18" charset="0"/>
                            </a:rPr>
                          </m:ctrlPr>
                        </m:fPr>
                        <m:num>
                          <m:sSup>
                            <m:sSupPr>
                              <m:ctrlPr>
                                <a:rPr lang="it-IT" b="0" i="1" smtClean="0">
                                  <a:solidFill>
                                    <a:srgbClr val="971720"/>
                                  </a:solidFill>
                                  <a:latin typeface="Cambria Math" panose="02040503050406030204" pitchFamily="18" charset="0"/>
                                </a:rPr>
                              </m:ctrlPr>
                            </m:sSupPr>
                            <m:e>
                              <m:r>
                                <a:rPr lang="it-IT" b="0" i="1" smtClean="0">
                                  <a:solidFill>
                                    <a:srgbClr val="971720"/>
                                  </a:solidFill>
                                  <a:latin typeface="Cambria Math" panose="02040503050406030204" pitchFamily="18" charset="0"/>
                                </a:rPr>
                                <m:t>𝑏</m:t>
                              </m:r>
                            </m:e>
                            <m:sup>
                              <m:r>
                                <a:rPr lang="it-IT" b="0" i="1" smtClean="0">
                                  <a:solidFill>
                                    <a:srgbClr val="971720"/>
                                  </a:solidFill>
                                  <a:latin typeface="Cambria Math" panose="02040503050406030204" pitchFamily="18" charset="0"/>
                                </a:rPr>
                                <m:t>𝑟</m:t>
                              </m:r>
                            </m:sup>
                          </m:sSup>
                        </m:num>
                        <m:den>
                          <m:sSup>
                            <m:sSupPr>
                              <m:ctrlPr>
                                <a:rPr lang="it-IT" b="0" i="1" smtClean="0">
                                  <a:solidFill>
                                    <a:srgbClr val="971720"/>
                                  </a:solidFill>
                                  <a:latin typeface="Cambria Math" panose="02040503050406030204" pitchFamily="18" charset="0"/>
                                </a:rPr>
                              </m:ctrlPr>
                            </m:sSupPr>
                            <m:e>
                              <m:d>
                                <m:dPr>
                                  <m:ctrlPr>
                                    <a:rPr lang="it-IT" b="0" i="1" smtClean="0">
                                      <a:solidFill>
                                        <a:srgbClr val="971720"/>
                                      </a:solidFill>
                                      <a:latin typeface="Cambria Math" panose="02040503050406030204" pitchFamily="18" charset="0"/>
                                    </a:rPr>
                                  </m:ctrlPr>
                                </m:dPr>
                                <m:e>
                                  <m:r>
                                    <a:rPr lang="it-IT" b="0" i="1" smtClean="0">
                                      <a:solidFill>
                                        <a:srgbClr val="971720"/>
                                      </a:solidFill>
                                      <a:latin typeface="Cambria Math" panose="02040503050406030204" pitchFamily="18" charset="0"/>
                                    </a:rPr>
                                    <m:t>𝑠</m:t>
                                  </m:r>
                                  <m:r>
                                    <a:rPr lang="it-IT" b="0" i="1" smtClean="0">
                                      <a:solidFill>
                                        <a:srgbClr val="971720"/>
                                      </a:solidFill>
                                      <a:latin typeface="Cambria Math" panose="02040503050406030204" pitchFamily="18" charset="0"/>
                                    </a:rPr>
                                    <m:t>+</m:t>
                                  </m:r>
                                  <m:r>
                                    <a:rPr lang="it-IT" b="0" i="1" smtClean="0">
                                      <a:solidFill>
                                        <a:srgbClr val="971720"/>
                                      </a:solidFill>
                                      <a:latin typeface="Cambria Math" panose="02040503050406030204" pitchFamily="18" charset="0"/>
                                    </a:rPr>
                                    <m:t>𝑏</m:t>
                                  </m:r>
                                </m:e>
                              </m:d>
                            </m:e>
                            <m:sup>
                              <m:r>
                                <a:rPr lang="it-IT" b="0" i="1" smtClean="0">
                                  <a:solidFill>
                                    <a:srgbClr val="971720"/>
                                  </a:solidFill>
                                  <a:latin typeface="Cambria Math" panose="02040503050406030204" pitchFamily="18" charset="0"/>
                                </a:rPr>
                                <m:t>𝑟</m:t>
                              </m:r>
                            </m:sup>
                          </m:sSup>
                        </m:den>
                      </m:f>
                      <m:r>
                        <a:rPr lang="it-IT" b="0" i="0" smtClean="0">
                          <a:solidFill>
                            <a:srgbClr val="971720"/>
                          </a:solidFill>
                          <a:latin typeface="Cambria Math" panose="02040503050406030204" pitchFamily="18" charset="0"/>
                        </a:rPr>
                        <m:t>, </m:t>
                      </m:r>
                      <m:r>
                        <m:rPr>
                          <m:sty m:val="p"/>
                        </m:rPr>
                        <a:rPr lang="it-IT" b="0" i="0" smtClean="0">
                          <a:solidFill>
                            <a:srgbClr val="971720"/>
                          </a:solidFill>
                          <a:latin typeface="Cambria Math" panose="02040503050406030204" pitchFamily="18" charset="0"/>
                        </a:rPr>
                        <m:t>i</m:t>
                      </m:r>
                      <m:r>
                        <a:rPr lang="it-IT" b="0" i="0" smtClean="0">
                          <a:solidFill>
                            <a:srgbClr val="971720"/>
                          </a:solidFill>
                          <a:latin typeface="Cambria Math" panose="02040503050406030204" pitchFamily="18" charset="0"/>
                        </a:rPr>
                        <m:t>=1,…,6</m:t>
                      </m:r>
                    </m:oMath>
                  </m:oMathPara>
                </a14:m>
                <a:endParaRPr lang="en-US" dirty="0">
                  <a:solidFill>
                    <a:srgbClr val="971720"/>
                  </a:solidFill>
                  <a:latin typeface="Century Gothic" panose="020B0502020202020204" pitchFamily="34" charset="0"/>
                </a:endParaRPr>
              </a:p>
              <a:p>
                <a:r>
                  <a:rPr lang="en-US" dirty="0">
                    <a:solidFill>
                      <a:srgbClr val="971720"/>
                    </a:solidFill>
                    <a:latin typeface="Century Gothic" panose="020B0502020202020204" pitchFamily="34" charset="0"/>
                  </a:rPr>
                  <a:t> </a:t>
                </a:r>
              </a:p>
              <a:p>
                <a:r>
                  <a:rPr lang="en-US" dirty="0">
                    <a:latin typeface="Century Gothic" panose="020B0502020202020204" pitchFamily="34" charset="0"/>
                  </a:rPr>
                  <a:t>Where for the simulation we have chosen r=7 b=50</a:t>
                </a:r>
                <a:endParaRPr lang="it-IT" dirty="0">
                  <a:latin typeface="Century Gothic" panose="020B0502020202020204" pitchFamily="34" charset="0"/>
                </a:endParaRPr>
              </a:p>
            </p:txBody>
          </p:sp>
        </mc:Choice>
        <mc:Fallback xmlns="">
          <p:sp>
            <p:nvSpPr>
              <p:cNvPr id="6" name="CasellaDiTesto 5">
                <a:extLst>
                  <a:ext uri="{FF2B5EF4-FFF2-40B4-BE49-F238E27FC236}">
                    <a16:creationId xmlns:a16="http://schemas.microsoft.com/office/drawing/2014/main" id="{7441404F-9AAD-C671-2009-CC35A9068B39}"/>
                  </a:ext>
                </a:extLst>
              </p:cNvPr>
              <p:cNvSpPr txBox="1">
                <a:spLocks noRot="1" noChangeAspect="1" noMove="1" noResize="1" noEditPoints="1" noAdjustHandles="1" noChangeArrowheads="1" noChangeShapeType="1" noTextEdit="1"/>
              </p:cNvSpPr>
              <p:nvPr/>
            </p:nvSpPr>
            <p:spPr>
              <a:xfrm>
                <a:off x="8470750" y="2113266"/>
                <a:ext cx="3458651" cy="1495794"/>
              </a:xfrm>
              <a:prstGeom prst="rect">
                <a:avLst/>
              </a:prstGeom>
              <a:blipFill>
                <a:blip r:embed="rId6"/>
                <a:stretch>
                  <a:fillRect l="-1587" b="-571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00D4C246-5D77-2794-4974-E2575A5CA683}"/>
                  </a:ext>
                </a:extLst>
              </p:cNvPr>
              <p:cNvSpPr txBox="1"/>
              <p:nvPr/>
            </p:nvSpPr>
            <p:spPr>
              <a:xfrm>
                <a:off x="1332782" y="4173159"/>
                <a:ext cx="9526436" cy="2311915"/>
              </a:xfrm>
              <a:prstGeom prst="rect">
                <a:avLst/>
              </a:prstGeom>
              <a:noFill/>
            </p:spPr>
            <p:txBody>
              <a:bodyPr wrap="square">
                <a:spAutoFit/>
              </a:bodyPr>
              <a:lstStyle/>
              <a:p>
                <a:pPr algn="ctr">
                  <a:lnSpc>
                    <a:spcPct val="107000"/>
                  </a:lnSpc>
                  <a:spcAft>
                    <a:spcPts val="800"/>
                  </a:spcAft>
                  <a:tabLst>
                    <a:tab pos="5048250" algn="l"/>
                  </a:tabLst>
                </a:pPr>
                <a14:m>
                  <m:oMath xmlns:m="http://schemas.openxmlformats.org/officeDocument/2006/math">
                    <m:sSub>
                      <m:sSubPr>
                        <m:ctrlPr>
                          <a:rPr lang="it-IT" sz="1400" i="1" kern="100" smtClean="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𝑞</m:t>
                    </m:r>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𝑞</m:t>
                    </m:r>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𝑇𝑠</m:t>
                    </m:r>
                    <m:d>
                      <m:dPr>
                        <m:begChr m:val="["/>
                        <m:end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𝑚𝑔</m:t>
                              </m:r>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𝑇</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𝑏</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e>
                          </m:mr>
                          <m:mr>
                            <m:e>
                              <m:sSup>
                                <m:sSup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𝑇</m:t>
                                  </m:r>
                                </m:sup>
                              </m:sSup>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𝜂</m:t>
                                      </m:r>
                                    </m:e>
                                  </m:acc>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𝑏</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𝑄</m:t>
                                  </m:r>
                                </m:e>
                                <m:sup>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𝑇</m:t>
                                  </m:r>
                                </m:sup>
                              </m:sSup>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sSup>
                                <m:sSup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p>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𝑏</m:t>
                                  </m:r>
                                </m:sup>
                              </m:sSup>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e>
                          </m:mr>
                        </m:m>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𝑠</m:t>
                        </m:r>
                      </m:sub>
                    </m:sSub>
                    <m:d>
                      <m:dPr>
                        <m:begChr m:val="["/>
                        <m:end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𝑓</m:t>
                                      </m:r>
                                    </m:e>
                                  </m:acc>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𝑒</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e>
                          </m:mr>
                          <m:mr>
                            <m:e>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𝜏</m:t>
                                      </m:r>
                                    </m:e>
                                  </m:acc>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𝑒</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e>
                          </m:mr>
                        </m:m>
                      </m:e>
                    </m:d>
                  </m:oMath>
                </a14:m>
                <a:r>
                  <a:rPr lang="it-IT" sz="1400" kern="100" dirty="0">
                    <a:solidFill>
                      <a:srgbClr val="971720"/>
                    </a:solidFill>
                    <a:effectLst/>
                    <a:latin typeface="Cambria Math" panose="02040503050406030204" pitchFamily="18" charset="0"/>
                    <a:ea typeface="Calibri" panose="020F0502020204030204" pitchFamily="34" charset="0"/>
                    <a:cs typeface="Times New Roman" panose="02020603050405020304" pitchFamily="18" charset="0"/>
                  </a:rPr>
                  <a:t> </a:t>
                </a:r>
                <a:r>
                  <a:rPr lang="it-IT" sz="1400" kern="100" dirty="0">
                    <a:effectLst/>
                    <a:latin typeface="Cambria Math" panose="02040503050406030204" pitchFamily="18" charset="0"/>
                    <a:ea typeface="Calibri" panose="020F0502020204030204" pitchFamily="34" charset="0"/>
                    <a:cs typeface="Times New Roman" panose="02020603050405020304" pitchFamily="18" charset="0"/>
                  </a:rPr>
                  <a:t>For RPY model </a:t>
                </a:r>
                <a:br>
                  <a:rPr lang="it-IT" sz="1400" kern="100" dirty="0">
                    <a:solidFill>
                      <a:srgbClr val="971720"/>
                    </a:solidFill>
                    <a:effectLst/>
                    <a:latin typeface="Cambria Math" panose="02040503050406030204" pitchFamily="18" charset="0"/>
                    <a:ea typeface="Calibri" panose="020F0502020204030204" pitchFamily="34" charset="0"/>
                    <a:cs typeface="Times New Roman" panose="02020603050405020304" pitchFamily="18" charset="0"/>
                  </a:rPr>
                </a:br>
                <a14:m>
                  <m:oMath xmlns:m="http://schemas.openxmlformats.org/officeDocument/2006/math">
                    <m:sSub>
                      <m:sSubPr>
                        <m:ctrlPr>
                          <a:rPr lang="it-IT" sz="140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𝛾</m:t>
                        </m:r>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+1</m:t>
                        </m:r>
                      </m:e>
                    </m:d>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𝛾</m:t>
                        </m:r>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e>
                    </m:d>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𝐾</m:t>
                        </m:r>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𝑞</m:t>
                    </m:r>
                    <m:d>
                      <m:d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+1</m:t>
                        </m:r>
                      </m:e>
                    </m:d>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𝑞</m:t>
                    </m:r>
                    <m:d>
                      <m:d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e>
                    </m:d>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𝑇𝑠</m:t>
                    </m:r>
                    <m:d>
                      <m:dPr>
                        <m:begChr m:val="["/>
                        <m:endChr m:val="]"/>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mPr>
                          <m:m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𝑚𝑔</m:t>
                              </m:r>
                              <m:sSub>
                                <m:sSub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𝑒</m:t>
                                  </m:r>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3</m:t>
                                  </m:r>
                                </m:sub>
                              </m:s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𝑢</m:t>
                                  </m:r>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b>
                              </m:sSub>
                              <m:d>
                                <m:d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e>
                              </m:d>
                              <m:sSub>
                                <m:sSub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𝑏</m:t>
                                  </m:r>
                                </m:sub>
                              </m:sSub>
                              <m:d>
                                <m:d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e>
                              </m:d>
                              <m:sSub>
                                <m:sSub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𝑒</m:t>
                                  </m:r>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3</m:t>
                                  </m:r>
                                </m:sub>
                              </m:sSub>
                            </m:e>
                          </m:mr>
                          <m:mr>
                            <m:e>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𝑆</m:t>
                              </m:r>
                              <m:d>
                                <m:dPr>
                                  <m:ctrlP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𝜔</m:t>
                                      </m:r>
                                    </m:e>
                                    <m:sub>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𝑏</m:t>
                                      </m:r>
                                    </m:sub>
                                    <m:sup>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𝑏</m:t>
                                      </m:r>
                                    </m:sup>
                                  </m:sSubSup>
                                  <m:d>
                                    <m:dPr>
                                      <m:ctrlP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e>
                                  </m:d>
                                </m:e>
                              </m:d>
                              <m:sSub>
                                <m:sSubPr>
                                  <m:ctrlP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𝐼</m:t>
                                  </m:r>
                                </m:e>
                                <m:sub>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𝑏</m:t>
                                  </m:r>
                                </m:sub>
                              </m:sSub>
                              <m:sSubSup>
                                <m:sSubSupPr>
                                  <m:ctrlP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𝜔</m:t>
                                  </m:r>
                                </m:e>
                                <m:sub>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𝑏</m:t>
                                  </m:r>
                                </m:sub>
                                <m:sup>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𝑏</m:t>
                                  </m:r>
                                </m:sup>
                              </m:sSubSup>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𝜏</m:t>
                                  </m:r>
                                </m:e>
                                <m:sub>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𝑏</m:t>
                                  </m:r>
                                </m:sub>
                              </m:sSub>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r>
                                <a:rPr lang="it-IT" sz="1400" b="0" i="1" kern="100"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e>
                          </m:mr>
                        </m:m>
                      </m:e>
                    </m:d>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𝑇</m:t>
                        </m:r>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𝑠</m:t>
                        </m:r>
                      </m:sub>
                    </m:sSub>
                    <m:d>
                      <m:dPr>
                        <m:begChr m:val="["/>
                        <m:endChr m:val="]"/>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𝑓</m:t>
                                      </m:r>
                                    </m:e>
                                  </m:acc>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𝑒</m:t>
                                  </m:r>
                                </m:sub>
                              </m:sSub>
                              <m:d>
                                <m:d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e>
                              </m:d>
                            </m:e>
                          </m:mr>
                          <m:mr>
                            <m:e>
                              <m:sSub>
                                <m:sSub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𝜏</m:t>
                                      </m:r>
                                    </m:e>
                                  </m:acc>
                                </m:e>
                                <m:sub>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𝑒</m:t>
                                  </m:r>
                                </m:sub>
                              </m:sSub>
                              <m:d>
                                <m:dPr>
                                  <m:ctrlPr>
                                    <a:rPr lang="it-IT"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𝑘</m:t>
                                  </m:r>
                                </m:e>
                              </m:d>
                            </m:e>
                          </m:mr>
                        </m:m>
                      </m:e>
                    </m:d>
                  </m:oMath>
                </a14:m>
                <a:r>
                  <a:rPr lang="it-IT" sz="1400" kern="100" dirty="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a:t> </a:t>
                </a:r>
                <a:r>
                  <a:rPr lang="it-IT" sz="1400" kern="100" dirty="0">
                    <a:effectLst/>
                    <a:latin typeface="Cambria Math" panose="02040503050406030204" pitchFamily="18" charset="0"/>
                    <a:ea typeface="Calibri" panose="020F0502020204030204" pitchFamily="34" charset="0"/>
                    <a:cs typeface="Times New Roman" panose="02020603050405020304" pitchFamily="18" charset="0"/>
                  </a:rPr>
                  <a:t>For coordinate free Model</a:t>
                </a:r>
                <a:br>
                  <a:rPr lang="it-IT" sz="1400" kern="100" dirty="0">
                    <a:solidFill>
                      <a:srgbClr val="971720"/>
                    </a:solidFill>
                    <a:effectLst/>
                    <a:latin typeface="Cambria Math" panose="02040503050406030204" pitchFamily="18"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𝑠</m:t>
                          </m:r>
                        </m:sub>
                      </m:sSub>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𝑓</m:t>
                                            </m:r>
                                          </m:e>
                                        </m:acc>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𝑒</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e>
                                </m:mr>
                                <m:mr>
                                  <m:e>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𝜏</m:t>
                                            </m:r>
                                          </m:e>
                                        </m:acc>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𝑒</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e>
                                </m:mr>
                              </m:m>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𝑓𝑜𝑟</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𝑟</m:t>
                      </m:r>
                    </m:oMath>
                  </m:oMathPara>
                </a14:m>
                <a:br>
                  <a:rPr lang="it-IT" sz="1400" i="1" kern="100" dirty="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a:br>
                <a14:m>
                  <m:oMath xmlns:m="http://schemas.openxmlformats.org/officeDocument/2006/math">
                    <m:d>
                      <m:dPr>
                        <m:begChr m:val="["/>
                        <m:end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𝑓</m:t>
                                      </m:r>
                                    </m:e>
                                  </m:acc>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𝑒</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e>
                              </m:d>
                            </m:e>
                          </m:mr>
                          <m:mr>
                            <m:e>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𝜏</m:t>
                                      </m:r>
                                    </m:e>
                                  </m:acc>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𝑒</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e>
                              </m:d>
                            </m:e>
                          </m:mr>
                        </m:m>
                      </m:e>
                    </m:d>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𝑟</m:t>
                        </m:r>
                      </m:sub>
                    </m:sSub>
                    <m:d>
                      <m:dPr>
                        <m:ctrlPr>
                          <a:rPr lang="it-IT"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n-GB" sz="1400" i="1" kern="100">
                            <a:solidFill>
                              <a:srgbClr val="971720"/>
                            </a:solidFill>
                            <a:effectLst/>
                            <a:latin typeface="Cambria Math" panose="02040503050406030204" pitchFamily="18" charset="0"/>
                            <a:ea typeface="Times New Roman" panose="02020603050405020304" pitchFamily="18" charset="0"/>
                            <a:cs typeface="Times New Roman" panose="02020603050405020304" pitchFamily="18" charset="0"/>
                          </a:rPr>
                          <m:t>+1</m:t>
                        </m:r>
                      </m:e>
                    </m:d>
                  </m:oMath>
                </a14:m>
                <a:r>
                  <a:rPr lang="en-GB" sz="1400" kern="100" dirty="0">
                    <a:solidFill>
                      <a:srgbClr val="97172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00D4C246-5D77-2794-4974-E2575A5CA683}"/>
                  </a:ext>
                </a:extLst>
              </p:cNvPr>
              <p:cNvSpPr txBox="1">
                <a:spLocks noRot="1" noChangeAspect="1" noMove="1" noResize="1" noEditPoints="1" noAdjustHandles="1" noChangeArrowheads="1" noChangeShapeType="1" noTextEdit="1"/>
              </p:cNvSpPr>
              <p:nvPr/>
            </p:nvSpPr>
            <p:spPr>
              <a:xfrm>
                <a:off x="1332782" y="4173159"/>
                <a:ext cx="9526436" cy="2311915"/>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79038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8BB15D44-F25B-BF34-B2D6-8D6951019707}"/>
              </a:ext>
            </a:extLst>
          </p:cNvPr>
          <p:cNvSpPr txBox="1"/>
          <p:nvPr/>
        </p:nvSpPr>
        <p:spPr>
          <a:xfrm>
            <a:off x="589935" y="275303"/>
            <a:ext cx="10599175" cy="1231106"/>
          </a:xfrm>
          <a:prstGeom prst="rect">
            <a:avLst/>
          </a:prstGeom>
          <a:noFill/>
        </p:spPr>
        <p:txBody>
          <a:bodyPr wrap="square" rtlCol="0">
            <a:spAutoFit/>
          </a:bodyPr>
          <a:lstStyle/>
          <a:p>
            <a:r>
              <a:rPr lang="it-IT" sz="2800" err="1">
                <a:solidFill>
                  <a:srgbClr val="971720"/>
                </a:solidFill>
                <a:latin typeface="Century Gothic"/>
              </a:rPr>
              <a:t>Comparison</a:t>
            </a:r>
            <a:r>
              <a:rPr lang="it-IT" sz="2800">
                <a:solidFill>
                  <a:srgbClr val="971720"/>
                </a:solidFill>
                <a:latin typeface="Century Gothic"/>
              </a:rPr>
              <a:t> </a:t>
            </a:r>
            <a:r>
              <a:rPr lang="it-IT" sz="2800" err="1">
                <a:solidFill>
                  <a:srgbClr val="971720"/>
                </a:solidFill>
                <a:latin typeface="Century Gothic"/>
              </a:rPr>
              <a:t>among</a:t>
            </a:r>
            <a:r>
              <a:rPr lang="it-IT" sz="2800">
                <a:solidFill>
                  <a:srgbClr val="971720"/>
                </a:solidFill>
                <a:latin typeface="Century Gothic"/>
              </a:rPr>
              <a:t> controllers </a:t>
            </a:r>
            <a:r>
              <a:rPr lang="it-IT" sz="2800" err="1">
                <a:solidFill>
                  <a:srgbClr val="971720"/>
                </a:solidFill>
                <a:latin typeface="Century Gothic"/>
              </a:rPr>
              <a:t>using</a:t>
            </a:r>
            <a:r>
              <a:rPr lang="it-IT" sz="2800">
                <a:solidFill>
                  <a:srgbClr val="971720"/>
                </a:solidFill>
                <a:latin typeface="Century Gothic"/>
              </a:rPr>
              <a:t> estimator: </a:t>
            </a:r>
            <a:r>
              <a:rPr lang="it-IT" sz="2800" err="1">
                <a:solidFill>
                  <a:srgbClr val="971720"/>
                </a:solidFill>
                <a:latin typeface="Century Gothic"/>
              </a:rPr>
              <a:t>Paramteric</a:t>
            </a:r>
            <a:r>
              <a:rPr lang="it-IT" sz="2800">
                <a:solidFill>
                  <a:srgbClr val="971720"/>
                </a:solidFill>
                <a:latin typeface="Century Gothic"/>
              </a:rPr>
              <a:t> </a:t>
            </a:r>
            <a:r>
              <a:rPr lang="it-IT" sz="2800" err="1">
                <a:solidFill>
                  <a:srgbClr val="971720"/>
                </a:solidFill>
                <a:latin typeface="Century Gothic"/>
              </a:rPr>
              <a:t>Uncertanties</a:t>
            </a:r>
            <a:endParaRPr lang="it-IT" sz="2800"/>
          </a:p>
          <a:p>
            <a:endParaRPr lang="it-IT"/>
          </a:p>
        </p:txBody>
      </p:sp>
      <p:pic>
        <p:nvPicPr>
          <p:cNvPr id="4" name="Immagine 3">
            <a:extLst>
              <a:ext uri="{FF2B5EF4-FFF2-40B4-BE49-F238E27FC236}">
                <a16:creationId xmlns:a16="http://schemas.microsoft.com/office/drawing/2014/main" id="{74610ECD-DB56-B122-11FB-496B9DCD9B29}"/>
              </a:ext>
            </a:extLst>
          </p:cNvPr>
          <p:cNvPicPr>
            <a:picLocks noChangeAspect="1"/>
          </p:cNvPicPr>
          <p:nvPr/>
        </p:nvPicPr>
        <p:blipFill>
          <a:blip r:embed="rId4"/>
          <a:srcRect/>
          <a:stretch/>
        </p:blipFill>
        <p:spPr>
          <a:xfrm>
            <a:off x="468077" y="1348214"/>
            <a:ext cx="2867381" cy="2150535"/>
          </a:xfrm>
          <a:prstGeom prst="rect">
            <a:avLst/>
          </a:prstGeom>
        </p:spPr>
      </p:pic>
      <p:pic>
        <p:nvPicPr>
          <p:cNvPr id="5" name="Immagine 4">
            <a:extLst>
              <a:ext uri="{FF2B5EF4-FFF2-40B4-BE49-F238E27FC236}">
                <a16:creationId xmlns:a16="http://schemas.microsoft.com/office/drawing/2014/main" id="{5C0A8B95-3B5D-C473-DBDF-3FFAFB855C1A}"/>
              </a:ext>
            </a:extLst>
          </p:cNvPr>
          <p:cNvPicPr>
            <a:picLocks noChangeAspect="1"/>
          </p:cNvPicPr>
          <p:nvPr/>
        </p:nvPicPr>
        <p:blipFill>
          <a:blip r:embed="rId5"/>
          <a:srcRect/>
          <a:stretch/>
        </p:blipFill>
        <p:spPr>
          <a:xfrm>
            <a:off x="3590592" y="1348213"/>
            <a:ext cx="2867381" cy="2150535"/>
          </a:xfrm>
          <a:prstGeom prst="rect">
            <a:avLst/>
          </a:prstGeom>
        </p:spPr>
      </p:pic>
      <p:pic>
        <p:nvPicPr>
          <p:cNvPr id="6" name="Immagine 5">
            <a:extLst>
              <a:ext uri="{FF2B5EF4-FFF2-40B4-BE49-F238E27FC236}">
                <a16:creationId xmlns:a16="http://schemas.microsoft.com/office/drawing/2014/main" id="{5F8D886F-70B1-C8C2-8492-9914ED1FAED1}"/>
              </a:ext>
            </a:extLst>
          </p:cNvPr>
          <p:cNvPicPr>
            <a:picLocks noChangeAspect="1"/>
          </p:cNvPicPr>
          <p:nvPr/>
        </p:nvPicPr>
        <p:blipFill>
          <a:blip r:embed="rId6"/>
          <a:srcRect/>
          <a:stretch/>
        </p:blipFill>
        <p:spPr>
          <a:xfrm>
            <a:off x="6713107" y="1296714"/>
            <a:ext cx="2867381" cy="2150535"/>
          </a:xfrm>
          <a:prstGeom prst="rect">
            <a:avLst/>
          </a:prstGeom>
        </p:spPr>
      </p:pic>
      <p:pic>
        <p:nvPicPr>
          <p:cNvPr id="7" name="Immagine 6">
            <a:extLst>
              <a:ext uri="{FF2B5EF4-FFF2-40B4-BE49-F238E27FC236}">
                <a16:creationId xmlns:a16="http://schemas.microsoft.com/office/drawing/2014/main" id="{05396BED-B7B1-B18C-B783-7E33ABC90260}"/>
              </a:ext>
            </a:extLst>
          </p:cNvPr>
          <p:cNvPicPr>
            <a:picLocks noChangeAspect="1"/>
          </p:cNvPicPr>
          <p:nvPr/>
        </p:nvPicPr>
        <p:blipFill>
          <a:blip r:embed="rId7"/>
          <a:srcRect/>
          <a:stretch/>
        </p:blipFill>
        <p:spPr>
          <a:xfrm>
            <a:off x="468077" y="3865144"/>
            <a:ext cx="2867381" cy="2150535"/>
          </a:xfrm>
          <a:prstGeom prst="rect">
            <a:avLst/>
          </a:prstGeom>
        </p:spPr>
      </p:pic>
      <p:pic>
        <p:nvPicPr>
          <p:cNvPr id="8" name="Immagine 7">
            <a:extLst>
              <a:ext uri="{FF2B5EF4-FFF2-40B4-BE49-F238E27FC236}">
                <a16:creationId xmlns:a16="http://schemas.microsoft.com/office/drawing/2014/main" id="{08A4AD5D-7AB8-EF11-15E8-237C13800178}"/>
              </a:ext>
            </a:extLst>
          </p:cNvPr>
          <p:cNvPicPr>
            <a:picLocks noChangeAspect="1"/>
          </p:cNvPicPr>
          <p:nvPr/>
        </p:nvPicPr>
        <p:blipFill>
          <a:blip r:embed="rId8"/>
          <a:srcRect/>
          <a:stretch/>
        </p:blipFill>
        <p:spPr>
          <a:xfrm>
            <a:off x="6713107" y="3864535"/>
            <a:ext cx="2867381" cy="2150535"/>
          </a:xfrm>
          <a:prstGeom prst="rect">
            <a:avLst/>
          </a:prstGeom>
        </p:spPr>
      </p:pic>
      <p:pic>
        <p:nvPicPr>
          <p:cNvPr id="11" name="Immagine 10">
            <a:extLst>
              <a:ext uri="{FF2B5EF4-FFF2-40B4-BE49-F238E27FC236}">
                <a16:creationId xmlns:a16="http://schemas.microsoft.com/office/drawing/2014/main" id="{73A9AA1A-986C-FF86-167B-7B457528E5A3}"/>
              </a:ext>
            </a:extLst>
          </p:cNvPr>
          <p:cNvPicPr>
            <a:picLocks noChangeAspect="1"/>
          </p:cNvPicPr>
          <p:nvPr/>
        </p:nvPicPr>
        <p:blipFill>
          <a:blip r:embed="rId9"/>
          <a:srcRect/>
          <a:stretch/>
        </p:blipFill>
        <p:spPr>
          <a:xfrm>
            <a:off x="3590592" y="3865143"/>
            <a:ext cx="2867380" cy="2150535"/>
          </a:xfrm>
          <a:prstGeom prst="rect">
            <a:avLst/>
          </a:prstGeom>
        </p:spPr>
      </p:pic>
      <p:sp>
        <p:nvSpPr>
          <p:cNvPr id="15" name="CasellaDiTesto 14">
            <a:extLst>
              <a:ext uri="{FF2B5EF4-FFF2-40B4-BE49-F238E27FC236}">
                <a16:creationId xmlns:a16="http://schemas.microsoft.com/office/drawing/2014/main" id="{013874A8-B203-345F-A574-56976F7398B8}"/>
              </a:ext>
            </a:extLst>
          </p:cNvPr>
          <p:cNvSpPr txBox="1"/>
          <p:nvPr/>
        </p:nvSpPr>
        <p:spPr>
          <a:xfrm>
            <a:off x="9742450" y="2621585"/>
            <a:ext cx="2265293" cy="1754326"/>
          </a:xfrm>
          <a:prstGeom prst="rect">
            <a:avLst/>
          </a:prstGeom>
          <a:noFill/>
        </p:spPr>
        <p:txBody>
          <a:bodyPr wrap="square">
            <a:spAutoFit/>
          </a:bodyPr>
          <a:lstStyle/>
          <a:p>
            <a:r>
              <a:rPr lang="it-IT" dirty="0">
                <a:latin typeface="Century Gothic" panose="020B0502020202020204" pitchFamily="34" charset="0"/>
              </a:rPr>
              <a:t>The </a:t>
            </a:r>
            <a:r>
              <a:rPr lang="it-IT" dirty="0">
                <a:solidFill>
                  <a:srgbClr val="971720"/>
                </a:solidFill>
                <a:latin typeface="Century Gothic" panose="020B0502020202020204" pitchFamily="34" charset="0"/>
              </a:rPr>
              <a:t>extra load </a:t>
            </a:r>
            <a:r>
              <a:rPr lang="it-IT" dirty="0" err="1">
                <a:latin typeface="Century Gothic" panose="020B0502020202020204" pitchFamily="34" charset="0"/>
              </a:rPr>
              <a:t>is</a:t>
            </a:r>
            <a:r>
              <a:rPr lang="it-IT" dirty="0">
                <a:latin typeface="Century Gothic" panose="020B0502020202020204" pitchFamily="34" charset="0"/>
              </a:rPr>
              <a:t> </a:t>
            </a:r>
            <a:r>
              <a:rPr lang="it-IT" dirty="0" err="1">
                <a:latin typeface="Century Gothic" panose="020B0502020202020204" pitchFamily="34" charset="0"/>
              </a:rPr>
              <a:t>seen</a:t>
            </a:r>
            <a:r>
              <a:rPr lang="it-IT" dirty="0">
                <a:latin typeface="Century Gothic" panose="020B0502020202020204" pitchFamily="34" charset="0"/>
              </a:rPr>
              <a:t> </a:t>
            </a:r>
            <a:r>
              <a:rPr lang="it-IT" dirty="0" err="1">
                <a:latin typeface="Century Gothic" panose="020B0502020202020204" pitchFamily="34" charset="0"/>
              </a:rPr>
              <a:t>as</a:t>
            </a:r>
            <a:r>
              <a:rPr lang="it-IT" dirty="0">
                <a:latin typeface="Century Gothic" panose="020B0502020202020204" pitchFamily="34" charset="0"/>
              </a:rPr>
              <a:t> </a:t>
            </a:r>
            <a:r>
              <a:rPr lang="it-IT" dirty="0" err="1">
                <a:solidFill>
                  <a:srgbClr val="971720"/>
                </a:solidFill>
                <a:latin typeface="Century Gothic" panose="020B0502020202020204" pitchFamily="34" charset="0"/>
              </a:rPr>
              <a:t>external</a:t>
            </a:r>
            <a:r>
              <a:rPr lang="it-IT" dirty="0">
                <a:solidFill>
                  <a:srgbClr val="971720"/>
                </a:solidFill>
                <a:latin typeface="Century Gothic" panose="020B0502020202020204" pitchFamily="34" charset="0"/>
              </a:rPr>
              <a:t> force</a:t>
            </a:r>
            <a:r>
              <a:rPr lang="it-IT" dirty="0">
                <a:latin typeface="Century Gothic" panose="020B0502020202020204" pitchFamily="34" charset="0"/>
              </a:rPr>
              <a:t> </a:t>
            </a:r>
            <a:r>
              <a:rPr lang="it-IT" dirty="0" err="1">
                <a:latin typeface="Century Gothic" panose="020B0502020202020204" pitchFamily="34" charset="0"/>
              </a:rPr>
              <a:t>acting</a:t>
            </a:r>
            <a:r>
              <a:rPr lang="it-IT" dirty="0">
                <a:latin typeface="Century Gothic" panose="020B0502020202020204" pitchFamily="34" charset="0"/>
              </a:rPr>
              <a:t> on the </a:t>
            </a:r>
            <a:r>
              <a:rPr lang="it-IT" dirty="0">
                <a:solidFill>
                  <a:srgbClr val="971720"/>
                </a:solidFill>
                <a:latin typeface="Century Gothic" panose="020B0502020202020204" pitchFamily="34" charset="0"/>
              </a:rPr>
              <a:t>z </a:t>
            </a:r>
            <a:r>
              <a:rPr lang="it-IT" dirty="0" err="1">
                <a:solidFill>
                  <a:srgbClr val="971720"/>
                </a:solidFill>
                <a:latin typeface="Century Gothic" panose="020B0502020202020204" pitchFamily="34" charset="0"/>
              </a:rPr>
              <a:t>axes</a:t>
            </a:r>
            <a:r>
              <a:rPr lang="it-IT" dirty="0">
                <a:solidFill>
                  <a:srgbClr val="971720"/>
                </a:solidFill>
                <a:latin typeface="Century Gothic" panose="020B0502020202020204" pitchFamily="34" charset="0"/>
              </a:rPr>
              <a:t> </a:t>
            </a:r>
            <a:r>
              <a:rPr lang="it-IT" dirty="0">
                <a:latin typeface="Century Gothic" panose="020B0502020202020204" pitchFamily="34" charset="0"/>
              </a:rPr>
              <a:t>and </a:t>
            </a:r>
            <a:r>
              <a:rPr lang="it-IT" dirty="0" err="1">
                <a:latin typeface="Century Gothic" panose="020B0502020202020204" pitchFamily="34" charset="0"/>
              </a:rPr>
              <a:t>it</a:t>
            </a:r>
            <a:r>
              <a:rPr lang="it-IT" dirty="0">
                <a:latin typeface="Century Gothic" panose="020B0502020202020204" pitchFamily="34" charset="0"/>
              </a:rPr>
              <a:t> </a:t>
            </a:r>
            <a:r>
              <a:rPr lang="it-IT" dirty="0" err="1">
                <a:latin typeface="Century Gothic" panose="020B0502020202020204" pitchFamily="34" charset="0"/>
              </a:rPr>
              <a:t>is</a:t>
            </a:r>
            <a:r>
              <a:rPr lang="it-IT" dirty="0">
                <a:latin typeface="Century Gothic" panose="020B0502020202020204" pitchFamily="34" charset="0"/>
              </a:rPr>
              <a:t> </a:t>
            </a:r>
            <a:r>
              <a:rPr lang="it-IT" dirty="0" err="1">
                <a:latin typeface="Century Gothic" panose="020B0502020202020204" pitchFamily="34" charset="0"/>
              </a:rPr>
              <a:t>perfectly</a:t>
            </a:r>
            <a:r>
              <a:rPr lang="it-IT" dirty="0">
                <a:latin typeface="Century Gothic" panose="020B0502020202020204" pitchFamily="34" charset="0"/>
              </a:rPr>
              <a:t> </a:t>
            </a:r>
            <a:r>
              <a:rPr lang="it-IT" dirty="0" err="1">
                <a:latin typeface="Century Gothic" panose="020B0502020202020204" pitchFamily="34" charset="0"/>
              </a:rPr>
              <a:t>compensated</a:t>
            </a:r>
            <a:endParaRPr lang="it-IT" dirty="0">
              <a:latin typeface="Century Gothic" panose="020B0502020202020204" pitchFamily="34" charset="0"/>
            </a:endParaRPr>
          </a:p>
        </p:txBody>
      </p:sp>
      <p:sp>
        <p:nvSpPr>
          <p:cNvPr id="16" name="CasellaDiTesto 15">
            <a:extLst>
              <a:ext uri="{FF2B5EF4-FFF2-40B4-BE49-F238E27FC236}">
                <a16:creationId xmlns:a16="http://schemas.microsoft.com/office/drawing/2014/main" id="{AFBADCF6-DB5B-294B-8152-8F5D56D056D6}"/>
              </a:ext>
            </a:extLst>
          </p:cNvPr>
          <p:cNvSpPr txBox="1"/>
          <p:nvPr/>
        </p:nvSpPr>
        <p:spPr>
          <a:xfrm>
            <a:off x="325616" y="3512977"/>
            <a:ext cx="3262676" cy="338554"/>
          </a:xfrm>
          <a:prstGeom prst="rect">
            <a:avLst/>
          </a:prstGeom>
          <a:noFill/>
        </p:spPr>
        <p:txBody>
          <a:bodyPr wrap="square" rtlCol="0">
            <a:spAutoFit/>
          </a:bodyPr>
          <a:lstStyle/>
          <a:p>
            <a:r>
              <a:rPr lang="it-IT" sz="1600">
                <a:solidFill>
                  <a:srgbClr val="971720"/>
                </a:solidFill>
                <a:latin typeface="Century Gothic" panose="020B0502020202020204" pitchFamily="34" charset="0"/>
              </a:rPr>
              <a:t>Force </a:t>
            </a:r>
            <a:r>
              <a:rPr lang="it-IT" sz="1600" err="1">
                <a:solidFill>
                  <a:srgbClr val="971720"/>
                </a:solidFill>
                <a:latin typeface="Century Gothic" panose="020B0502020202020204" pitchFamily="34" charset="0"/>
              </a:rPr>
              <a:t>estimation</a:t>
            </a:r>
            <a:r>
              <a:rPr lang="it-IT" sz="1600">
                <a:solidFill>
                  <a:srgbClr val="971720"/>
                </a:solidFill>
                <a:latin typeface="Century Gothic" panose="020B0502020202020204" pitchFamily="34" charset="0"/>
              </a:rPr>
              <a:t> </a:t>
            </a:r>
            <a:r>
              <a:rPr lang="it-IT" sz="1600" err="1">
                <a:solidFill>
                  <a:srgbClr val="971720"/>
                </a:solidFill>
                <a:latin typeface="Century Gothic" panose="020B0502020202020204" pitchFamily="34" charset="0"/>
              </a:rPr>
              <a:t>Hierarchical</a:t>
            </a:r>
            <a:endParaRPr lang="it-IT" sz="1600">
              <a:solidFill>
                <a:srgbClr val="971720"/>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3B0CCEA5-8465-94FC-BF5C-7F0861A6D5FF}"/>
                  </a:ext>
                </a:extLst>
              </p:cNvPr>
              <p:cNvSpPr txBox="1"/>
              <p:nvPr/>
            </p:nvSpPr>
            <p:spPr>
              <a:xfrm>
                <a:off x="4155962" y="3565938"/>
                <a:ext cx="1786209" cy="35753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𝑝</m:t>
                        </m:r>
                      </m:sub>
                    </m:sSub>
                  </m:oMath>
                </a14:m>
                <a:r>
                  <a:rPr lang="it-IT" sz="1600">
                    <a:solidFill>
                      <a:srgbClr val="971720"/>
                    </a:solidFill>
                    <a:latin typeface="Century Gothic" panose="020B0502020202020204" pitchFamily="34" charset="0"/>
                  </a:rPr>
                  <a:t> Hierarchical</a:t>
                </a:r>
              </a:p>
            </p:txBody>
          </p:sp>
        </mc:Choice>
        <mc:Fallback xmlns="">
          <p:sp>
            <p:nvSpPr>
              <p:cNvPr id="18" name="CasellaDiTesto 17">
                <a:extLst>
                  <a:ext uri="{FF2B5EF4-FFF2-40B4-BE49-F238E27FC236}">
                    <a16:creationId xmlns:a16="http://schemas.microsoft.com/office/drawing/2014/main" id="{3B0CCEA5-8465-94FC-BF5C-7F0861A6D5FF}"/>
                  </a:ext>
                </a:extLst>
              </p:cNvPr>
              <p:cNvSpPr txBox="1">
                <a:spLocks noRot="1" noChangeAspect="1" noMove="1" noResize="1" noEditPoints="1" noAdjustHandles="1" noChangeArrowheads="1" noChangeShapeType="1" noTextEdit="1"/>
              </p:cNvSpPr>
              <p:nvPr/>
            </p:nvSpPr>
            <p:spPr>
              <a:xfrm>
                <a:off x="4155962" y="3565938"/>
                <a:ext cx="1786209" cy="357534"/>
              </a:xfrm>
              <a:prstGeom prst="rect">
                <a:avLst/>
              </a:prstGeom>
              <a:blipFill>
                <a:blip r:embed="rId10"/>
                <a:stretch>
                  <a:fillRect t="-6780" b="-1355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153FE2E2-7030-3AFC-160B-DBB4BF3CCED0}"/>
                  </a:ext>
                </a:extLst>
              </p:cNvPr>
              <p:cNvSpPr txBox="1"/>
              <p:nvPr/>
            </p:nvSpPr>
            <p:spPr>
              <a:xfrm>
                <a:off x="4201273" y="6052924"/>
                <a:ext cx="1786209" cy="35753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𝑒</m:t>
                        </m:r>
                      </m:e>
                      <m:sub>
                        <m:r>
                          <a:rPr lang="it-IT" sz="1600" b="0" i="1" smtClean="0">
                            <a:solidFill>
                              <a:srgbClr val="971720"/>
                            </a:solidFill>
                            <a:latin typeface="Cambria Math" panose="02040503050406030204" pitchFamily="18" charset="0"/>
                          </a:rPr>
                          <m:t>𝑝</m:t>
                        </m:r>
                      </m:sub>
                    </m:sSub>
                  </m:oMath>
                </a14:m>
                <a:r>
                  <a:rPr lang="it-IT" sz="1600">
                    <a:solidFill>
                      <a:srgbClr val="971720"/>
                    </a:solidFill>
                    <a:latin typeface="Century Gothic" panose="020B0502020202020204" pitchFamily="34" charset="0"/>
                  </a:rPr>
                  <a:t> Geometrical</a:t>
                </a:r>
              </a:p>
            </p:txBody>
          </p:sp>
        </mc:Choice>
        <mc:Fallback xmlns="">
          <p:sp>
            <p:nvSpPr>
              <p:cNvPr id="19" name="CasellaDiTesto 18">
                <a:extLst>
                  <a:ext uri="{FF2B5EF4-FFF2-40B4-BE49-F238E27FC236}">
                    <a16:creationId xmlns:a16="http://schemas.microsoft.com/office/drawing/2014/main" id="{153FE2E2-7030-3AFC-160B-DBB4BF3CCED0}"/>
                  </a:ext>
                </a:extLst>
              </p:cNvPr>
              <p:cNvSpPr txBox="1">
                <a:spLocks noRot="1" noChangeAspect="1" noMove="1" noResize="1" noEditPoints="1" noAdjustHandles="1" noChangeArrowheads="1" noChangeShapeType="1" noTextEdit="1"/>
              </p:cNvSpPr>
              <p:nvPr/>
            </p:nvSpPr>
            <p:spPr>
              <a:xfrm>
                <a:off x="4201273" y="6052924"/>
                <a:ext cx="1786209" cy="357534"/>
              </a:xfrm>
              <a:prstGeom prst="rect">
                <a:avLst/>
              </a:prstGeom>
              <a:blipFill>
                <a:blip r:embed="rId11"/>
                <a:stretch>
                  <a:fillRect t="-6780" b="-1355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55CA8337-69F1-69DB-A153-9C3055C84248}"/>
                  </a:ext>
                </a:extLst>
              </p:cNvPr>
              <p:cNvSpPr txBox="1"/>
              <p:nvPr/>
            </p:nvSpPr>
            <p:spPr>
              <a:xfrm>
                <a:off x="7278476" y="3529387"/>
                <a:ext cx="1786209" cy="338554"/>
              </a:xfrm>
              <a:prstGeom prst="rect">
                <a:avLst/>
              </a:prstGeom>
              <a:noFill/>
            </p:spPr>
            <p:txBody>
              <a:bodyPr wrap="square" rtlCol="0">
                <a:spAutoFit/>
              </a:bodyPr>
              <a:lstStyle/>
              <a:p>
                <a14:m>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𝑢</m:t>
                        </m:r>
                      </m:e>
                      <m:sub>
                        <m:r>
                          <a:rPr lang="it-IT" sz="1600" b="0" i="1" smtClean="0">
                            <a:solidFill>
                              <a:srgbClr val="971720"/>
                            </a:solidFill>
                            <a:latin typeface="Cambria Math" panose="02040503050406030204" pitchFamily="18" charset="0"/>
                          </a:rPr>
                          <m:t>𝑇</m:t>
                        </m:r>
                      </m:sub>
                    </m:sSub>
                    <m:r>
                      <a:rPr lang="it-IT" sz="1600" b="0" i="1" smtClean="0">
                        <a:solidFill>
                          <a:srgbClr val="971720"/>
                        </a:solidFill>
                        <a:latin typeface="Cambria Math" panose="02040503050406030204" pitchFamily="18" charset="0"/>
                      </a:rPr>
                      <m:t> </m:t>
                    </m:r>
                  </m:oMath>
                </a14:m>
                <a:r>
                  <a:rPr lang="it-IT" sz="1600" err="1">
                    <a:solidFill>
                      <a:srgbClr val="971720"/>
                    </a:solidFill>
                    <a:latin typeface="Century Gothic" panose="020B0502020202020204" pitchFamily="34" charset="0"/>
                  </a:rPr>
                  <a:t>Hierarchical</a:t>
                </a:r>
                <a:endParaRPr lang="it-IT" sz="1600">
                  <a:solidFill>
                    <a:srgbClr val="971720"/>
                  </a:solidFill>
                  <a:latin typeface="Century Gothic" panose="020B0502020202020204" pitchFamily="34" charset="0"/>
                </a:endParaRPr>
              </a:p>
            </p:txBody>
          </p:sp>
        </mc:Choice>
        <mc:Fallback xmlns="">
          <p:sp>
            <p:nvSpPr>
              <p:cNvPr id="20" name="CasellaDiTesto 19">
                <a:extLst>
                  <a:ext uri="{FF2B5EF4-FFF2-40B4-BE49-F238E27FC236}">
                    <a16:creationId xmlns:a16="http://schemas.microsoft.com/office/drawing/2014/main" id="{55CA8337-69F1-69DB-A153-9C3055C84248}"/>
                  </a:ext>
                </a:extLst>
              </p:cNvPr>
              <p:cNvSpPr txBox="1">
                <a:spLocks noRot="1" noChangeAspect="1" noMove="1" noResize="1" noEditPoints="1" noAdjustHandles="1" noChangeArrowheads="1" noChangeShapeType="1" noTextEdit="1"/>
              </p:cNvSpPr>
              <p:nvPr/>
            </p:nvSpPr>
            <p:spPr>
              <a:xfrm>
                <a:off x="7278476" y="3529387"/>
                <a:ext cx="1786209" cy="338554"/>
              </a:xfrm>
              <a:prstGeom prst="rect">
                <a:avLst/>
              </a:prstGeom>
              <a:blipFill>
                <a:blip r:embed="rId12"/>
                <a:stretch>
                  <a:fillRect t="-5357" b="-2142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85DE44B9-C614-6522-E602-4D81CC3217B9}"/>
                  </a:ext>
                </a:extLst>
              </p:cNvPr>
              <p:cNvSpPr txBox="1"/>
              <p:nvPr/>
            </p:nvSpPr>
            <p:spPr>
              <a:xfrm>
                <a:off x="7440438" y="6090232"/>
                <a:ext cx="1786209" cy="338554"/>
              </a:xfrm>
              <a:prstGeom prst="rect">
                <a:avLst/>
              </a:prstGeom>
              <a:noFill/>
            </p:spPr>
            <p:txBody>
              <a:bodyPr wrap="square" rtlCol="0">
                <a:spAutoFit/>
              </a:bodyPr>
              <a:lstStyle/>
              <a:p>
                <a14:m>
                  <m:oMath xmlns:m="http://schemas.openxmlformats.org/officeDocument/2006/math">
                    <m:sSub>
                      <m:sSubPr>
                        <m:ctrlPr>
                          <a:rPr lang="it-IT" sz="1600" i="1">
                            <a:solidFill>
                              <a:srgbClr val="971720"/>
                            </a:solidFill>
                            <a:latin typeface="Cambria Math" panose="02040503050406030204" pitchFamily="18" charset="0"/>
                          </a:rPr>
                        </m:ctrlPr>
                      </m:sSubPr>
                      <m:e>
                        <m:r>
                          <a:rPr lang="it-IT" sz="1600" i="1">
                            <a:solidFill>
                              <a:srgbClr val="971720"/>
                            </a:solidFill>
                            <a:latin typeface="Cambria Math" panose="02040503050406030204" pitchFamily="18" charset="0"/>
                          </a:rPr>
                          <m:t>𝑢</m:t>
                        </m:r>
                      </m:e>
                      <m:sub>
                        <m:r>
                          <a:rPr lang="it-IT" sz="1600" i="1">
                            <a:solidFill>
                              <a:srgbClr val="971720"/>
                            </a:solidFill>
                            <a:latin typeface="Cambria Math" panose="02040503050406030204" pitchFamily="18" charset="0"/>
                          </a:rPr>
                          <m:t>𝑇</m:t>
                        </m:r>
                      </m:sub>
                    </m:sSub>
                    <m:r>
                      <a:rPr lang="it-IT" sz="1600" i="1">
                        <a:solidFill>
                          <a:srgbClr val="971720"/>
                        </a:solidFill>
                        <a:latin typeface="Cambria Math" panose="02040503050406030204" pitchFamily="18" charset="0"/>
                      </a:rPr>
                      <m:t> </m:t>
                    </m:r>
                  </m:oMath>
                </a14:m>
                <a:r>
                  <a:rPr lang="it-IT" sz="1600">
                    <a:solidFill>
                      <a:srgbClr val="971720"/>
                    </a:solidFill>
                    <a:latin typeface="Century Gothic" panose="020B0502020202020204" pitchFamily="34" charset="0"/>
                  </a:rPr>
                  <a:t>Geometrical</a:t>
                </a:r>
              </a:p>
            </p:txBody>
          </p:sp>
        </mc:Choice>
        <mc:Fallback xmlns="">
          <p:sp>
            <p:nvSpPr>
              <p:cNvPr id="21" name="CasellaDiTesto 20">
                <a:extLst>
                  <a:ext uri="{FF2B5EF4-FFF2-40B4-BE49-F238E27FC236}">
                    <a16:creationId xmlns:a16="http://schemas.microsoft.com/office/drawing/2014/main" id="{85DE44B9-C614-6522-E602-4D81CC3217B9}"/>
                  </a:ext>
                </a:extLst>
              </p:cNvPr>
              <p:cNvSpPr txBox="1">
                <a:spLocks noRot="1" noChangeAspect="1" noMove="1" noResize="1" noEditPoints="1" noAdjustHandles="1" noChangeArrowheads="1" noChangeShapeType="1" noTextEdit="1"/>
              </p:cNvSpPr>
              <p:nvPr/>
            </p:nvSpPr>
            <p:spPr>
              <a:xfrm>
                <a:off x="7440438" y="6090232"/>
                <a:ext cx="1786209" cy="338554"/>
              </a:xfrm>
              <a:prstGeom prst="rect">
                <a:avLst/>
              </a:prstGeom>
              <a:blipFill>
                <a:blip r:embed="rId13"/>
                <a:stretch>
                  <a:fillRect t="-5357" b="-21429"/>
                </a:stretch>
              </a:blipFill>
            </p:spPr>
            <p:txBody>
              <a:bodyPr/>
              <a:lstStyle/>
              <a:p>
                <a:r>
                  <a:rPr lang="it-IT">
                    <a:noFill/>
                  </a:rPr>
                  <a:t> </a:t>
                </a:r>
              </a:p>
            </p:txBody>
          </p:sp>
        </mc:Fallback>
      </mc:AlternateContent>
      <p:sp>
        <p:nvSpPr>
          <p:cNvPr id="22" name="CasellaDiTesto 21">
            <a:extLst>
              <a:ext uri="{FF2B5EF4-FFF2-40B4-BE49-F238E27FC236}">
                <a16:creationId xmlns:a16="http://schemas.microsoft.com/office/drawing/2014/main" id="{BB84EDC0-878D-6461-A0BD-93C9CDC1CF15}"/>
              </a:ext>
            </a:extLst>
          </p:cNvPr>
          <p:cNvSpPr txBox="1"/>
          <p:nvPr/>
        </p:nvSpPr>
        <p:spPr>
          <a:xfrm>
            <a:off x="325616" y="5991316"/>
            <a:ext cx="3262676" cy="338554"/>
          </a:xfrm>
          <a:prstGeom prst="rect">
            <a:avLst/>
          </a:prstGeom>
          <a:noFill/>
        </p:spPr>
        <p:txBody>
          <a:bodyPr wrap="square" rtlCol="0">
            <a:spAutoFit/>
          </a:bodyPr>
          <a:lstStyle/>
          <a:p>
            <a:r>
              <a:rPr lang="it-IT" sz="1600">
                <a:solidFill>
                  <a:srgbClr val="971720"/>
                </a:solidFill>
                <a:latin typeface="Century Gothic" panose="020B0502020202020204" pitchFamily="34" charset="0"/>
              </a:rPr>
              <a:t>Force </a:t>
            </a:r>
            <a:r>
              <a:rPr lang="it-IT" sz="1600" err="1">
                <a:solidFill>
                  <a:srgbClr val="971720"/>
                </a:solidFill>
                <a:latin typeface="Century Gothic" panose="020B0502020202020204" pitchFamily="34" charset="0"/>
              </a:rPr>
              <a:t>estimation</a:t>
            </a:r>
            <a:r>
              <a:rPr lang="it-IT" sz="1600">
                <a:solidFill>
                  <a:srgbClr val="971720"/>
                </a:solidFill>
                <a:latin typeface="Century Gothic" panose="020B0502020202020204" pitchFamily="34" charset="0"/>
              </a:rPr>
              <a:t> </a:t>
            </a:r>
            <a:r>
              <a:rPr lang="it-IT" sz="1600" err="1">
                <a:solidFill>
                  <a:srgbClr val="971720"/>
                </a:solidFill>
                <a:latin typeface="Century Gothic" panose="020B0502020202020204" pitchFamily="34" charset="0"/>
              </a:rPr>
              <a:t>Geometrical</a:t>
            </a:r>
            <a:endParaRPr lang="it-IT" sz="1600">
              <a:solidFill>
                <a:srgbClr val="971720"/>
              </a:solidFill>
              <a:latin typeface="Century Gothic" panose="020B0502020202020204" pitchFamily="34" charset="0"/>
            </a:endParaRPr>
          </a:p>
        </p:txBody>
      </p:sp>
    </p:spTree>
    <p:extLst>
      <p:ext uri="{BB962C8B-B14F-4D97-AF65-F5344CB8AC3E}">
        <p14:creationId xmlns:p14="http://schemas.microsoft.com/office/powerpoint/2010/main" val="341848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8BB15D44-F25B-BF34-B2D6-8D6951019707}"/>
              </a:ext>
            </a:extLst>
          </p:cNvPr>
          <p:cNvSpPr txBox="1"/>
          <p:nvPr/>
        </p:nvSpPr>
        <p:spPr>
          <a:xfrm>
            <a:off x="589935" y="275303"/>
            <a:ext cx="11847871" cy="1231106"/>
          </a:xfrm>
          <a:prstGeom prst="rect">
            <a:avLst/>
          </a:prstGeom>
          <a:noFill/>
        </p:spPr>
        <p:txBody>
          <a:bodyPr wrap="square" rtlCol="0">
            <a:spAutoFit/>
          </a:bodyPr>
          <a:lstStyle/>
          <a:p>
            <a:r>
              <a:rPr lang="it-IT" sz="2800" err="1">
                <a:solidFill>
                  <a:srgbClr val="971720"/>
                </a:solidFill>
                <a:latin typeface="Century Gothic"/>
              </a:rPr>
              <a:t>Comparison</a:t>
            </a:r>
            <a:r>
              <a:rPr lang="it-IT" sz="2800">
                <a:solidFill>
                  <a:srgbClr val="971720"/>
                </a:solidFill>
                <a:latin typeface="Century Gothic"/>
              </a:rPr>
              <a:t> </a:t>
            </a:r>
            <a:r>
              <a:rPr lang="it-IT" sz="2800" err="1">
                <a:solidFill>
                  <a:srgbClr val="971720"/>
                </a:solidFill>
                <a:latin typeface="Century Gothic"/>
              </a:rPr>
              <a:t>among</a:t>
            </a:r>
            <a:r>
              <a:rPr lang="it-IT" sz="2800">
                <a:solidFill>
                  <a:srgbClr val="971720"/>
                </a:solidFill>
                <a:latin typeface="Century Gothic"/>
              </a:rPr>
              <a:t> controllers </a:t>
            </a:r>
            <a:r>
              <a:rPr lang="it-IT" sz="2800" err="1">
                <a:solidFill>
                  <a:srgbClr val="971720"/>
                </a:solidFill>
                <a:latin typeface="Century Gothic"/>
              </a:rPr>
              <a:t>using</a:t>
            </a:r>
            <a:r>
              <a:rPr lang="it-IT" sz="2800">
                <a:solidFill>
                  <a:srgbClr val="971720"/>
                </a:solidFill>
                <a:latin typeface="Century Gothic"/>
              </a:rPr>
              <a:t> estimator: Constant </a:t>
            </a:r>
            <a:r>
              <a:rPr lang="it-IT" sz="2800" err="1">
                <a:solidFill>
                  <a:srgbClr val="971720"/>
                </a:solidFill>
                <a:latin typeface="Century Gothic"/>
              </a:rPr>
              <a:t>Disturbances</a:t>
            </a:r>
            <a:endParaRPr lang="it-IT" sz="2800"/>
          </a:p>
          <a:p>
            <a:endParaRPr lang="it-IT"/>
          </a:p>
        </p:txBody>
      </p:sp>
      <p:pic>
        <p:nvPicPr>
          <p:cNvPr id="4" name="Immagine 3">
            <a:extLst>
              <a:ext uri="{FF2B5EF4-FFF2-40B4-BE49-F238E27FC236}">
                <a16:creationId xmlns:a16="http://schemas.microsoft.com/office/drawing/2014/main" id="{74610ECD-DB56-B122-11FB-496B9DCD9B29}"/>
              </a:ext>
            </a:extLst>
          </p:cNvPr>
          <p:cNvPicPr>
            <a:picLocks noChangeAspect="1"/>
          </p:cNvPicPr>
          <p:nvPr/>
        </p:nvPicPr>
        <p:blipFill>
          <a:blip r:embed="rId4"/>
          <a:srcRect/>
          <a:stretch/>
        </p:blipFill>
        <p:spPr>
          <a:xfrm>
            <a:off x="358939" y="1108093"/>
            <a:ext cx="2867381" cy="2150535"/>
          </a:xfrm>
          <a:prstGeom prst="rect">
            <a:avLst/>
          </a:prstGeom>
        </p:spPr>
      </p:pic>
      <p:pic>
        <p:nvPicPr>
          <p:cNvPr id="5" name="Immagine 4">
            <a:extLst>
              <a:ext uri="{FF2B5EF4-FFF2-40B4-BE49-F238E27FC236}">
                <a16:creationId xmlns:a16="http://schemas.microsoft.com/office/drawing/2014/main" id="{5C0A8B95-3B5D-C473-DBDF-3FFAFB855C1A}"/>
              </a:ext>
            </a:extLst>
          </p:cNvPr>
          <p:cNvPicPr>
            <a:picLocks noChangeAspect="1"/>
          </p:cNvPicPr>
          <p:nvPr/>
        </p:nvPicPr>
        <p:blipFill>
          <a:blip r:embed="rId5"/>
          <a:srcRect/>
          <a:stretch/>
        </p:blipFill>
        <p:spPr>
          <a:xfrm>
            <a:off x="3349703" y="1075522"/>
            <a:ext cx="2867381" cy="2150535"/>
          </a:xfrm>
          <a:prstGeom prst="rect">
            <a:avLst/>
          </a:prstGeom>
        </p:spPr>
      </p:pic>
      <p:pic>
        <p:nvPicPr>
          <p:cNvPr id="6" name="Immagine 5">
            <a:extLst>
              <a:ext uri="{FF2B5EF4-FFF2-40B4-BE49-F238E27FC236}">
                <a16:creationId xmlns:a16="http://schemas.microsoft.com/office/drawing/2014/main" id="{5F8D886F-70B1-C8C2-8492-9914ED1FAED1}"/>
              </a:ext>
            </a:extLst>
          </p:cNvPr>
          <p:cNvPicPr>
            <a:picLocks noChangeAspect="1"/>
          </p:cNvPicPr>
          <p:nvPr/>
        </p:nvPicPr>
        <p:blipFill>
          <a:blip r:embed="rId6"/>
          <a:srcRect/>
          <a:stretch/>
        </p:blipFill>
        <p:spPr>
          <a:xfrm>
            <a:off x="6163278" y="1108093"/>
            <a:ext cx="2867381" cy="2150535"/>
          </a:xfrm>
          <a:prstGeom prst="rect">
            <a:avLst/>
          </a:prstGeom>
        </p:spPr>
      </p:pic>
      <p:pic>
        <p:nvPicPr>
          <p:cNvPr id="7" name="Immagine 6">
            <a:extLst>
              <a:ext uri="{FF2B5EF4-FFF2-40B4-BE49-F238E27FC236}">
                <a16:creationId xmlns:a16="http://schemas.microsoft.com/office/drawing/2014/main" id="{05396BED-B7B1-B18C-B783-7E33ABC90260}"/>
              </a:ext>
            </a:extLst>
          </p:cNvPr>
          <p:cNvPicPr>
            <a:picLocks noChangeAspect="1"/>
          </p:cNvPicPr>
          <p:nvPr/>
        </p:nvPicPr>
        <p:blipFill>
          <a:blip r:embed="rId7"/>
          <a:srcRect/>
          <a:stretch/>
        </p:blipFill>
        <p:spPr>
          <a:xfrm>
            <a:off x="358940" y="3599372"/>
            <a:ext cx="2867381" cy="2150535"/>
          </a:xfrm>
          <a:prstGeom prst="rect">
            <a:avLst/>
          </a:prstGeom>
        </p:spPr>
      </p:pic>
      <p:pic>
        <p:nvPicPr>
          <p:cNvPr id="8" name="Immagine 7">
            <a:extLst>
              <a:ext uri="{FF2B5EF4-FFF2-40B4-BE49-F238E27FC236}">
                <a16:creationId xmlns:a16="http://schemas.microsoft.com/office/drawing/2014/main" id="{08A4AD5D-7AB8-EF11-15E8-237C13800178}"/>
              </a:ext>
            </a:extLst>
          </p:cNvPr>
          <p:cNvPicPr>
            <a:picLocks noChangeAspect="1"/>
          </p:cNvPicPr>
          <p:nvPr/>
        </p:nvPicPr>
        <p:blipFill>
          <a:blip r:embed="rId8"/>
          <a:srcRect/>
          <a:stretch/>
        </p:blipFill>
        <p:spPr>
          <a:xfrm>
            <a:off x="6148436" y="3652849"/>
            <a:ext cx="2867381" cy="2150535"/>
          </a:xfrm>
          <a:prstGeom prst="rect">
            <a:avLst/>
          </a:prstGeom>
        </p:spPr>
      </p:pic>
      <p:pic>
        <p:nvPicPr>
          <p:cNvPr id="11" name="Immagine 10">
            <a:extLst>
              <a:ext uri="{FF2B5EF4-FFF2-40B4-BE49-F238E27FC236}">
                <a16:creationId xmlns:a16="http://schemas.microsoft.com/office/drawing/2014/main" id="{73A9AA1A-986C-FF86-167B-7B457528E5A3}"/>
              </a:ext>
            </a:extLst>
          </p:cNvPr>
          <p:cNvPicPr>
            <a:picLocks noChangeAspect="1"/>
          </p:cNvPicPr>
          <p:nvPr/>
        </p:nvPicPr>
        <p:blipFill>
          <a:blip r:embed="rId9"/>
          <a:srcRect/>
          <a:stretch/>
        </p:blipFill>
        <p:spPr>
          <a:xfrm>
            <a:off x="3349703" y="3652849"/>
            <a:ext cx="2867380" cy="2150535"/>
          </a:xfrm>
          <a:prstGeom prst="rect">
            <a:avLst/>
          </a:prstGeom>
        </p:spPr>
      </p:pic>
      <p:pic>
        <p:nvPicPr>
          <p:cNvPr id="13" name="Immagine 12" descr="Immagine che contiene diagramma, linea, testo, Diagramma&#10;&#10;Descrizione generata automaticamente">
            <a:extLst>
              <a:ext uri="{FF2B5EF4-FFF2-40B4-BE49-F238E27FC236}">
                <a16:creationId xmlns:a16="http://schemas.microsoft.com/office/drawing/2014/main" id="{4F7418A0-6493-5402-F86A-97AE582DA2C0}"/>
              </a:ext>
            </a:extLst>
          </p:cNvPr>
          <p:cNvPicPr>
            <a:picLocks noChangeAspect="1"/>
          </p:cNvPicPr>
          <p:nvPr/>
        </p:nvPicPr>
        <p:blipFill>
          <a:blip r:embed="rId10"/>
          <a:stretch>
            <a:fillRect/>
          </a:stretch>
        </p:blipFill>
        <p:spPr>
          <a:xfrm>
            <a:off x="9136778" y="3652848"/>
            <a:ext cx="2867380" cy="2150535"/>
          </a:xfrm>
          <a:prstGeom prst="rect">
            <a:avLst/>
          </a:prstGeom>
        </p:spPr>
      </p:pic>
      <p:pic>
        <p:nvPicPr>
          <p:cNvPr id="14" name="Immagine 13">
            <a:extLst>
              <a:ext uri="{FF2B5EF4-FFF2-40B4-BE49-F238E27FC236}">
                <a16:creationId xmlns:a16="http://schemas.microsoft.com/office/drawing/2014/main" id="{4FC4BD29-7F00-FEFD-B8F6-1EE5B92B0668}"/>
              </a:ext>
            </a:extLst>
          </p:cNvPr>
          <p:cNvPicPr>
            <a:picLocks noChangeAspect="1"/>
          </p:cNvPicPr>
          <p:nvPr/>
        </p:nvPicPr>
        <p:blipFill>
          <a:blip r:embed="rId11"/>
          <a:srcRect/>
          <a:stretch/>
        </p:blipFill>
        <p:spPr>
          <a:xfrm>
            <a:off x="9046429" y="1075522"/>
            <a:ext cx="2867380" cy="2150535"/>
          </a:xfrm>
          <a:prstGeom prst="rect">
            <a:avLst/>
          </a:prstGeom>
        </p:spPr>
      </p:pic>
      <p:sp>
        <p:nvSpPr>
          <p:cNvPr id="12" name="CasellaDiTesto 11">
            <a:extLst>
              <a:ext uri="{FF2B5EF4-FFF2-40B4-BE49-F238E27FC236}">
                <a16:creationId xmlns:a16="http://schemas.microsoft.com/office/drawing/2014/main" id="{AA981D40-6E8C-4D02-50A1-0AF7985255E1}"/>
              </a:ext>
            </a:extLst>
          </p:cNvPr>
          <p:cNvSpPr txBox="1"/>
          <p:nvPr/>
        </p:nvSpPr>
        <p:spPr>
          <a:xfrm>
            <a:off x="5477569" y="3245706"/>
            <a:ext cx="1371418" cy="338554"/>
          </a:xfrm>
          <a:prstGeom prst="rect">
            <a:avLst/>
          </a:prstGeom>
          <a:noFill/>
        </p:spPr>
        <p:txBody>
          <a:bodyPr wrap="square" rtlCol="0">
            <a:spAutoFit/>
          </a:bodyPr>
          <a:lstStyle/>
          <a:p>
            <a:r>
              <a:rPr lang="it-IT" sz="1600" err="1">
                <a:solidFill>
                  <a:srgbClr val="971720"/>
                </a:solidFill>
                <a:latin typeface="Century Gothic" panose="020B0502020202020204" pitchFamily="34" charset="0"/>
              </a:rPr>
              <a:t>Hierarchical</a:t>
            </a:r>
            <a:endParaRPr lang="it-IT" sz="1600">
              <a:solidFill>
                <a:srgbClr val="971720"/>
              </a:solidFill>
              <a:latin typeface="Century Gothic" panose="020B0502020202020204" pitchFamily="34" charset="0"/>
            </a:endParaRPr>
          </a:p>
        </p:txBody>
      </p:sp>
      <p:sp>
        <p:nvSpPr>
          <p:cNvPr id="15" name="CasellaDiTesto 14">
            <a:extLst>
              <a:ext uri="{FF2B5EF4-FFF2-40B4-BE49-F238E27FC236}">
                <a16:creationId xmlns:a16="http://schemas.microsoft.com/office/drawing/2014/main" id="{01D97F07-F7D6-C036-82CF-6A3F6588AC91}"/>
              </a:ext>
            </a:extLst>
          </p:cNvPr>
          <p:cNvSpPr txBox="1"/>
          <p:nvPr/>
        </p:nvSpPr>
        <p:spPr>
          <a:xfrm>
            <a:off x="5531374" y="5859051"/>
            <a:ext cx="1626510" cy="338554"/>
          </a:xfrm>
          <a:prstGeom prst="rect">
            <a:avLst/>
          </a:prstGeom>
          <a:noFill/>
        </p:spPr>
        <p:txBody>
          <a:bodyPr wrap="square" rtlCol="0">
            <a:spAutoFit/>
          </a:bodyPr>
          <a:lstStyle/>
          <a:p>
            <a:r>
              <a:rPr lang="it-IT" sz="1600" err="1">
                <a:solidFill>
                  <a:srgbClr val="971720"/>
                </a:solidFill>
                <a:latin typeface="Century Gothic" panose="020B0502020202020204" pitchFamily="34" charset="0"/>
              </a:rPr>
              <a:t>Geometrical</a:t>
            </a:r>
            <a:endParaRPr lang="it-IT" sz="1600">
              <a:solidFill>
                <a:srgbClr val="971720"/>
              </a:solidFill>
              <a:latin typeface="Century Gothic" panose="020B0502020202020204" pitchFamily="34" charset="0"/>
            </a:endParaRPr>
          </a:p>
        </p:txBody>
      </p:sp>
    </p:spTree>
    <p:extLst>
      <p:ext uri="{BB962C8B-B14F-4D97-AF65-F5344CB8AC3E}">
        <p14:creationId xmlns:p14="http://schemas.microsoft.com/office/powerpoint/2010/main" val="3676318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8BB15D44-F25B-BF34-B2D6-8D6951019707}"/>
              </a:ext>
            </a:extLst>
          </p:cNvPr>
          <p:cNvSpPr txBox="1"/>
          <p:nvPr/>
        </p:nvSpPr>
        <p:spPr>
          <a:xfrm>
            <a:off x="589935" y="275303"/>
            <a:ext cx="8386917" cy="800219"/>
          </a:xfrm>
          <a:prstGeom prst="rect">
            <a:avLst/>
          </a:prstGeom>
          <a:noFill/>
        </p:spPr>
        <p:txBody>
          <a:bodyPr wrap="square" rtlCol="0">
            <a:spAutoFit/>
          </a:bodyPr>
          <a:lstStyle/>
          <a:p>
            <a:r>
              <a:rPr lang="it-IT" sz="2800" err="1">
                <a:solidFill>
                  <a:srgbClr val="971720"/>
                </a:solidFill>
                <a:latin typeface="Century Gothic"/>
              </a:rPr>
              <a:t>Comparison</a:t>
            </a:r>
            <a:r>
              <a:rPr lang="it-IT" sz="2800">
                <a:solidFill>
                  <a:srgbClr val="971720"/>
                </a:solidFill>
                <a:latin typeface="Century Gothic"/>
              </a:rPr>
              <a:t> </a:t>
            </a:r>
            <a:r>
              <a:rPr lang="it-IT" sz="2800" err="1">
                <a:solidFill>
                  <a:srgbClr val="971720"/>
                </a:solidFill>
                <a:latin typeface="Century Gothic"/>
              </a:rPr>
              <a:t>among</a:t>
            </a:r>
            <a:r>
              <a:rPr lang="it-IT" sz="2800">
                <a:solidFill>
                  <a:srgbClr val="971720"/>
                </a:solidFill>
                <a:latin typeface="Century Gothic"/>
              </a:rPr>
              <a:t> controllers </a:t>
            </a:r>
            <a:r>
              <a:rPr lang="it-IT" sz="2800" err="1">
                <a:solidFill>
                  <a:srgbClr val="971720"/>
                </a:solidFill>
                <a:latin typeface="Century Gothic"/>
              </a:rPr>
              <a:t>using</a:t>
            </a:r>
            <a:r>
              <a:rPr lang="it-IT" sz="2800">
                <a:solidFill>
                  <a:srgbClr val="971720"/>
                </a:solidFill>
                <a:latin typeface="Century Gothic"/>
              </a:rPr>
              <a:t> estimator</a:t>
            </a:r>
            <a:endParaRPr lang="it-IT" sz="2800"/>
          </a:p>
          <a:p>
            <a:endParaRPr lang="it-IT"/>
          </a:p>
        </p:txBody>
      </p:sp>
      <p:pic>
        <p:nvPicPr>
          <p:cNvPr id="4" name="Immagine 3">
            <a:extLst>
              <a:ext uri="{FF2B5EF4-FFF2-40B4-BE49-F238E27FC236}">
                <a16:creationId xmlns:a16="http://schemas.microsoft.com/office/drawing/2014/main" id="{74610ECD-DB56-B122-11FB-496B9DCD9B29}"/>
              </a:ext>
            </a:extLst>
          </p:cNvPr>
          <p:cNvPicPr>
            <a:picLocks noChangeAspect="1"/>
          </p:cNvPicPr>
          <p:nvPr/>
        </p:nvPicPr>
        <p:blipFill>
          <a:blip r:embed="rId4"/>
          <a:srcRect/>
          <a:stretch/>
        </p:blipFill>
        <p:spPr>
          <a:xfrm>
            <a:off x="358939" y="1108093"/>
            <a:ext cx="2867380" cy="2150535"/>
          </a:xfrm>
          <a:prstGeom prst="rect">
            <a:avLst/>
          </a:prstGeom>
        </p:spPr>
      </p:pic>
      <p:pic>
        <p:nvPicPr>
          <p:cNvPr id="5" name="Immagine 4">
            <a:extLst>
              <a:ext uri="{FF2B5EF4-FFF2-40B4-BE49-F238E27FC236}">
                <a16:creationId xmlns:a16="http://schemas.microsoft.com/office/drawing/2014/main" id="{5C0A8B95-3B5D-C473-DBDF-3FFAFB855C1A}"/>
              </a:ext>
            </a:extLst>
          </p:cNvPr>
          <p:cNvPicPr>
            <a:picLocks noChangeAspect="1"/>
          </p:cNvPicPr>
          <p:nvPr/>
        </p:nvPicPr>
        <p:blipFill>
          <a:blip r:embed="rId5"/>
          <a:srcRect/>
          <a:stretch/>
        </p:blipFill>
        <p:spPr>
          <a:xfrm>
            <a:off x="3349703" y="1075522"/>
            <a:ext cx="2867380" cy="2150535"/>
          </a:xfrm>
          <a:prstGeom prst="rect">
            <a:avLst/>
          </a:prstGeom>
        </p:spPr>
      </p:pic>
      <p:pic>
        <p:nvPicPr>
          <p:cNvPr id="6" name="Immagine 5">
            <a:extLst>
              <a:ext uri="{FF2B5EF4-FFF2-40B4-BE49-F238E27FC236}">
                <a16:creationId xmlns:a16="http://schemas.microsoft.com/office/drawing/2014/main" id="{5F8D886F-70B1-C8C2-8492-9914ED1FAED1}"/>
              </a:ext>
            </a:extLst>
          </p:cNvPr>
          <p:cNvPicPr>
            <a:picLocks noChangeAspect="1"/>
          </p:cNvPicPr>
          <p:nvPr/>
        </p:nvPicPr>
        <p:blipFill>
          <a:blip r:embed="rId6"/>
          <a:srcRect/>
          <a:stretch/>
        </p:blipFill>
        <p:spPr>
          <a:xfrm>
            <a:off x="6163278" y="1108093"/>
            <a:ext cx="2867380" cy="2150535"/>
          </a:xfrm>
          <a:prstGeom prst="rect">
            <a:avLst/>
          </a:prstGeom>
        </p:spPr>
      </p:pic>
      <p:pic>
        <p:nvPicPr>
          <p:cNvPr id="7" name="Immagine 6">
            <a:extLst>
              <a:ext uri="{FF2B5EF4-FFF2-40B4-BE49-F238E27FC236}">
                <a16:creationId xmlns:a16="http://schemas.microsoft.com/office/drawing/2014/main" id="{05396BED-B7B1-B18C-B783-7E33ABC90260}"/>
              </a:ext>
            </a:extLst>
          </p:cNvPr>
          <p:cNvPicPr>
            <a:picLocks noChangeAspect="1"/>
          </p:cNvPicPr>
          <p:nvPr/>
        </p:nvPicPr>
        <p:blipFill>
          <a:blip r:embed="rId7"/>
          <a:srcRect/>
          <a:stretch/>
        </p:blipFill>
        <p:spPr>
          <a:xfrm>
            <a:off x="358940" y="3599372"/>
            <a:ext cx="2867380" cy="2150535"/>
          </a:xfrm>
          <a:prstGeom prst="rect">
            <a:avLst/>
          </a:prstGeom>
        </p:spPr>
      </p:pic>
      <p:pic>
        <p:nvPicPr>
          <p:cNvPr id="8" name="Immagine 7">
            <a:extLst>
              <a:ext uri="{FF2B5EF4-FFF2-40B4-BE49-F238E27FC236}">
                <a16:creationId xmlns:a16="http://schemas.microsoft.com/office/drawing/2014/main" id="{08A4AD5D-7AB8-EF11-15E8-237C13800178}"/>
              </a:ext>
            </a:extLst>
          </p:cNvPr>
          <p:cNvPicPr>
            <a:picLocks noChangeAspect="1"/>
          </p:cNvPicPr>
          <p:nvPr/>
        </p:nvPicPr>
        <p:blipFill>
          <a:blip r:embed="rId8"/>
          <a:srcRect/>
          <a:stretch/>
        </p:blipFill>
        <p:spPr>
          <a:xfrm>
            <a:off x="6148436" y="3652849"/>
            <a:ext cx="2867380" cy="2150535"/>
          </a:xfrm>
          <a:prstGeom prst="rect">
            <a:avLst/>
          </a:prstGeom>
        </p:spPr>
      </p:pic>
      <p:pic>
        <p:nvPicPr>
          <p:cNvPr id="11" name="Immagine 10">
            <a:extLst>
              <a:ext uri="{FF2B5EF4-FFF2-40B4-BE49-F238E27FC236}">
                <a16:creationId xmlns:a16="http://schemas.microsoft.com/office/drawing/2014/main" id="{73A9AA1A-986C-FF86-167B-7B457528E5A3}"/>
              </a:ext>
            </a:extLst>
          </p:cNvPr>
          <p:cNvPicPr>
            <a:picLocks noChangeAspect="1"/>
          </p:cNvPicPr>
          <p:nvPr/>
        </p:nvPicPr>
        <p:blipFill>
          <a:blip r:embed="rId9"/>
          <a:srcRect/>
          <a:stretch/>
        </p:blipFill>
        <p:spPr>
          <a:xfrm>
            <a:off x="3349703" y="3652849"/>
            <a:ext cx="2867380" cy="2150535"/>
          </a:xfrm>
          <a:prstGeom prst="rect">
            <a:avLst/>
          </a:prstGeom>
        </p:spPr>
      </p:pic>
      <p:pic>
        <p:nvPicPr>
          <p:cNvPr id="13" name="Immagine 12">
            <a:extLst>
              <a:ext uri="{FF2B5EF4-FFF2-40B4-BE49-F238E27FC236}">
                <a16:creationId xmlns:a16="http://schemas.microsoft.com/office/drawing/2014/main" id="{4F7418A0-6493-5402-F86A-97AE582DA2C0}"/>
              </a:ext>
            </a:extLst>
          </p:cNvPr>
          <p:cNvPicPr>
            <a:picLocks noChangeAspect="1"/>
          </p:cNvPicPr>
          <p:nvPr/>
        </p:nvPicPr>
        <p:blipFill>
          <a:blip r:embed="rId10"/>
          <a:srcRect/>
          <a:stretch/>
        </p:blipFill>
        <p:spPr>
          <a:xfrm>
            <a:off x="9136778" y="3652848"/>
            <a:ext cx="2867380" cy="2150535"/>
          </a:xfrm>
          <a:prstGeom prst="rect">
            <a:avLst/>
          </a:prstGeom>
        </p:spPr>
      </p:pic>
      <p:pic>
        <p:nvPicPr>
          <p:cNvPr id="14" name="Immagine 13">
            <a:extLst>
              <a:ext uri="{FF2B5EF4-FFF2-40B4-BE49-F238E27FC236}">
                <a16:creationId xmlns:a16="http://schemas.microsoft.com/office/drawing/2014/main" id="{4FC4BD29-7F00-FEFD-B8F6-1EE5B92B0668}"/>
              </a:ext>
            </a:extLst>
          </p:cNvPr>
          <p:cNvPicPr>
            <a:picLocks noChangeAspect="1"/>
          </p:cNvPicPr>
          <p:nvPr/>
        </p:nvPicPr>
        <p:blipFill>
          <a:blip r:embed="rId11"/>
          <a:srcRect/>
          <a:stretch/>
        </p:blipFill>
        <p:spPr>
          <a:xfrm>
            <a:off x="9046429" y="1075522"/>
            <a:ext cx="2867380" cy="2150535"/>
          </a:xfrm>
          <a:prstGeom prst="rect">
            <a:avLst/>
          </a:prstGeom>
        </p:spPr>
      </p:pic>
      <p:sp>
        <p:nvSpPr>
          <p:cNvPr id="12" name="CasellaDiTesto 11">
            <a:extLst>
              <a:ext uri="{FF2B5EF4-FFF2-40B4-BE49-F238E27FC236}">
                <a16:creationId xmlns:a16="http://schemas.microsoft.com/office/drawing/2014/main" id="{09E254BF-D873-5B07-8107-0E99BDBD2097}"/>
              </a:ext>
            </a:extLst>
          </p:cNvPr>
          <p:cNvSpPr txBox="1"/>
          <p:nvPr/>
        </p:nvSpPr>
        <p:spPr>
          <a:xfrm>
            <a:off x="589935" y="275303"/>
            <a:ext cx="11847871" cy="1231106"/>
          </a:xfrm>
          <a:prstGeom prst="rect">
            <a:avLst/>
          </a:prstGeom>
          <a:noFill/>
        </p:spPr>
        <p:txBody>
          <a:bodyPr wrap="square" rtlCol="0">
            <a:spAutoFit/>
          </a:bodyPr>
          <a:lstStyle/>
          <a:p>
            <a:r>
              <a:rPr lang="it-IT" sz="2800" err="1">
                <a:solidFill>
                  <a:srgbClr val="971720"/>
                </a:solidFill>
                <a:latin typeface="Century Gothic"/>
              </a:rPr>
              <a:t>Comparison</a:t>
            </a:r>
            <a:r>
              <a:rPr lang="it-IT" sz="2800">
                <a:solidFill>
                  <a:srgbClr val="971720"/>
                </a:solidFill>
                <a:latin typeface="Century Gothic"/>
              </a:rPr>
              <a:t> </a:t>
            </a:r>
            <a:r>
              <a:rPr lang="it-IT" sz="2800" err="1">
                <a:solidFill>
                  <a:srgbClr val="971720"/>
                </a:solidFill>
                <a:latin typeface="Century Gothic"/>
              </a:rPr>
              <a:t>among</a:t>
            </a:r>
            <a:r>
              <a:rPr lang="it-IT" sz="2800">
                <a:solidFill>
                  <a:srgbClr val="971720"/>
                </a:solidFill>
                <a:latin typeface="Century Gothic"/>
              </a:rPr>
              <a:t> controllers </a:t>
            </a:r>
            <a:r>
              <a:rPr lang="it-IT" sz="2800" err="1">
                <a:solidFill>
                  <a:srgbClr val="971720"/>
                </a:solidFill>
                <a:latin typeface="Century Gothic"/>
              </a:rPr>
              <a:t>using</a:t>
            </a:r>
            <a:r>
              <a:rPr lang="it-IT" sz="2800">
                <a:solidFill>
                  <a:srgbClr val="971720"/>
                </a:solidFill>
                <a:latin typeface="Century Gothic"/>
              </a:rPr>
              <a:t> estimator: </a:t>
            </a:r>
            <a:r>
              <a:rPr lang="it-IT" sz="2800" err="1">
                <a:solidFill>
                  <a:srgbClr val="971720"/>
                </a:solidFill>
                <a:latin typeface="Century Gothic"/>
              </a:rPr>
              <a:t>Trapezoidal</a:t>
            </a:r>
            <a:r>
              <a:rPr lang="it-IT" sz="2800">
                <a:solidFill>
                  <a:srgbClr val="971720"/>
                </a:solidFill>
                <a:latin typeface="Century Gothic"/>
              </a:rPr>
              <a:t> </a:t>
            </a:r>
            <a:r>
              <a:rPr lang="it-IT" sz="2800" err="1">
                <a:solidFill>
                  <a:srgbClr val="971720"/>
                </a:solidFill>
                <a:latin typeface="Century Gothic"/>
              </a:rPr>
              <a:t>Disturbances</a:t>
            </a:r>
            <a:endParaRPr lang="it-IT" sz="2800"/>
          </a:p>
          <a:p>
            <a:endParaRPr lang="it-IT"/>
          </a:p>
        </p:txBody>
      </p:sp>
      <p:sp>
        <p:nvSpPr>
          <p:cNvPr id="15" name="CasellaDiTesto 14">
            <a:extLst>
              <a:ext uri="{FF2B5EF4-FFF2-40B4-BE49-F238E27FC236}">
                <a16:creationId xmlns:a16="http://schemas.microsoft.com/office/drawing/2014/main" id="{A2C49F70-A68E-E791-0281-D22A880200D4}"/>
              </a:ext>
            </a:extLst>
          </p:cNvPr>
          <p:cNvSpPr txBox="1"/>
          <p:nvPr/>
        </p:nvSpPr>
        <p:spPr>
          <a:xfrm>
            <a:off x="5410291" y="3253890"/>
            <a:ext cx="1371418" cy="338554"/>
          </a:xfrm>
          <a:prstGeom prst="rect">
            <a:avLst/>
          </a:prstGeom>
          <a:noFill/>
        </p:spPr>
        <p:txBody>
          <a:bodyPr wrap="square" rtlCol="0">
            <a:spAutoFit/>
          </a:bodyPr>
          <a:lstStyle/>
          <a:p>
            <a:r>
              <a:rPr lang="it-IT" sz="1600" err="1">
                <a:solidFill>
                  <a:srgbClr val="971720"/>
                </a:solidFill>
                <a:latin typeface="Century Gothic" panose="020B0502020202020204" pitchFamily="34" charset="0"/>
              </a:rPr>
              <a:t>Hierarchical</a:t>
            </a:r>
            <a:endParaRPr lang="it-IT" sz="1600">
              <a:solidFill>
                <a:srgbClr val="971720"/>
              </a:solidFill>
              <a:latin typeface="Century Gothic" panose="020B0502020202020204" pitchFamily="34" charset="0"/>
            </a:endParaRPr>
          </a:p>
        </p:txBody>
      </p:sp>
      <p:sp>
        <p:nvSpPr>
          <p:cNvPr id="16" name="CasellaDiTesto 15">
            <a:extLst>
              <a:ext uri="{FF2B5EF4-FFF2-40B4-BE49-F238E27FC236}">
                <a16:creationId xmlns:a16="http://schemas.microsoft.com/office/drawing/2014/main" id="{AE0A0165-8576-DCC0-60D4-90860A32DDC1}"/>
              </a:ext>
            </a:extLst>
          </p:cNvPr>
          <p:cNvSpPr txBox="1"/>
          <p:nvPr/>
        </p:nvSpPr>
        <p:spPr>
          <a:xfrm>
            <a:off x="5410290" y="5914956"/>
            <a:ext cx="1541115" cy="338554"/>
          </a:xfrm>
          <a:prstGeom prst="rect">
            <a:avLst/>
          </a:prstGeom>
          <a:noFill/>
        </p:spPr>
        <p:txBody>
          <a:bodyPr wrap="square" rtlCol="0">
            <a:spAutoFit/>
          </a:bodyPr>
          <a:lstStyle/>
          <a:p>
            <a:r>
              <a:rPr lang="it-IT" sz="1600" err="1">
                <a:solidFill>
                  <a:srgbClr val="971720"/>
                </a:solidFill>
                <a:latin typeface="Century Gothic" panose="020B0502020202020204" pitchFamily="34" charset="0"/>
              </a:rPr>
              <a:t>Geometrical</a:t>
            </a:r>
            <a:endParaRPr lang="it-IT" sz="1600">
              <a:solidFill>
                <a:srgbClr val="971720"/>
              </a:solidFill>
              <a:latin typeface="Century Gothic" panose="020B0502020202020204" pitchFamily="34" charset="0"/>
            </a:endParaRPr>
          </a:p>
        </p:txBody>
      </p:sp>
    </p:spTree>
    <p:extLst>
      <p:ext uri="{BB962C8B-B14F-4D97-AF65-F5344CB8AC3E}">
        <p14:creationId xmlns:p14="http://schemas.microsoft.com/office/powerpoint/2010/main" val="65358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E116CA68-99B6-6B79-2999-CD590610D003}"/>
              </a:ext>
            </a:extLst>
          </p:cNvPr>
          <p:cNvSpPr txBox="1"/>
          <p:nvPr/>
        </p:nvSpPr>
        <p:spPr>
          <a:xfrm>
            <a:off x="589935" y="275303"/>
            <a:ext cx="8386917" cy="800219"/>
          </a:xfrm>
          <a:prstGeom prst="rect">
            <a:avLst/>
          </a:prstGeom>
          <a:noFill/>
        </p:spPr>
        <p:txBody>
          <a:bodyPr wrap="square" rtlCol="0">
            <a:spAutoFit/>
          </a:bodyPr>
          <a:lstStyle/>
          <a:p>
            <a:r>
              <a:rPr lang="it-IT" sz="2800" err="1">
                <a:solidFill>
                  <a:srgbClr val="971720"/>
                </a:solidFill>
                <a:latin typeface="Century Gothic"/>
              </a:rPr>
              <a:t>Aerial</a:t>
            </a:r>
            <a:r>
              <a:rPr lang="it-IT" sz="2800">
                <a:solidFill>
                  <a:srgbClr val="971720"/>
                </a:solidFill>
                <a:latin typeface="Century Gothic"/>
              </a:rPr>
              <a:t> </a:t>
            </a:r>
            <a:r>
              <a:rPr lang="it-IT" sz="2800" err="1">
                <a:solidFill>
                  <a:srgbClr val="971720"/>
                </a:solidFill>
                <a:latin typeface="Century Gothic"/>
              </a:rPr>
              <a:t>Manipulator</a:t>
            </a:r>
            <a:r>
              <a:rPr lang="it-IT" sz="2800">
                <a:solidFill>
                  <a:srgbClr val="971720"/>
                </a:solidFill>
                <a:latin typeface="Century Gothic"/>
              </a:rPr>
              <a:t> Controller</a:t>
            </a:r>
            <a:endParaRPr lang="it-IT" sz="2800"/>
          </a:p>
          <a:p>
            <a:endParaRPr lang="it-IT"/>
          </a:p>
        </p:txBody>
      </p:sp>
      <p:pic>
        <p:nvPicPr>
          <p:cNvPr id="4" name="Immagine 3" descr="Immagine che contiene testo, schermata, Carattere, linea&#10;&#10;Descrizione generata automaticamente">
            <a:extLst>
              <a:ext uri="{FF2B5EF4-FFF2-40B4-BE49-F238E27FC236}">
                <a16:creationId xmlns:a16="http://schemas.microsoft.com/office/drawing/2014/main" id="{858F299B-8AE2-3C5B-1410-749A201BF1AC}"/>
              </a:ext>
            </a:extLst>
          </p:cNvPr>
          <p:cNvPicPr>
            <a:picLocks noChangeAspect="1"/>
          </p:cNvPicPr>
          <p:nvPr/>
        </p:nvPicPr>
        <p:blipFill>
          <a:blip r:embed="rId4"/>
          <a:stretch>
            <a:fillRect/>
          </a:stretch>
        </p:blipFill>
        <p:spPr>
          <a:xfrm>
            <a:off x="4853779" y="1186594"/>
            <a:ext cx="6656157" cy="4484811"/>
          </a:xfrm>
          <a:prstGeom prst="rect">
            <a:avLst/>
          </a:prstGeom>
        </p:spPr>
      </p:pic>
      <p:sp>
        <p:nvSpPr>
          <p:cNvPr id="6" name="CasellaDiTesto 5">
            <a:extLst>
              <a:ext uri="{FF2B5EF4-FFF2-40B4-BE49-F238E27FC236}">
                <a16:creationId xmlns:a16="http://schemas.microsoft.com/office/drawing/2014/main" id="{3730645B-F593-9547-BE8C-5563282FD5CD}"/>
              </a:ext>
            </a:extLst>
          </p:cNvPr>
          <p:cNvSpPr txBox="1"/>
          <p:nvPr/>
        </p:nvSpPr>
        <p:spPr>
          <a:xfrm>
            <a:off x="396927" y="1225689"/>
            <a:ext cx="4647021" cy="5632311"/>
          </a:xfrm>
          <a:prstGeom prst="rect">
            <a:avLst/>
          </a:prstGeom>
          <a:noFill/>
        </p:spPr>
        <p:txBody>
          <a:bodyPr wrap="square">
            <a:spAutoFit/>
          </a:bodyPr>
          <a:lstStyle/>
          <a:p>
            <a:r>
              <a:rPr lang="en-US" dirty="0">
                <a:latin typeface="Century Gothic" panose="020B0502020202020204" pitchFamily="34" charset="0"/>
              </a:rPr>
              <a:t>The </a:t>
            </a:r>
            <a:r>
              <a:rPr lang="en-US" dirty="0">
                <a:solidFill>
                  <a:srgbClr val="971720"/>
                </a:solidFill>
                <a:latin typeface="Century Gothic" panose="020B0502020202020204" pitchFamily="34" charset="0"/>
              </a:rPr>
              <a:t>Newton-Euler recursive algorithm </a:t>
            </a:r>
            <a:r>
              <a:rPr lang="en-US" dirty="0">
                <a:latin typeface="Century Gothic" panose="020B0502020202020204" pitchFamily="34" charset="0"/>
              </a:rPr>
              <a:t>allows considering the boundary conditions between the manipulator and its base. In classical manipulators, the base is fixed. Hence, the forces and moments computed in the backward iteration are canceled by the reactions on the base. For UAMs, </a:t>
            </a:r>
            <a:r>
              <a:rPr lang="en-US" dirty="0">
                <a:solidFill>
                  <a:srgbClr val="971720"/>
                </a:solidFill>
                <a:latin typeface="Century Gothic" panose="020B0502020202020204" pitchFamily="34" charset="0"/>
              </a:rPr>
              <a:t>the base is the flying vehicle</a:t>
            </a:r>
            <a:r>
              <a:rPr lang="en-US" dirty="0">
                <a:solidFill>
                  <a:srgbClr val="C00000"/>
                </a:solidFill>
                <a:latin typeface="Century Gothic" panose="020B0502020202020204" pitchFamily="34" charset="0"/>
              </a:rPr>
              <a:t>. </a:t>
            </a:r>
          </a:p>
          <a:p>
            <a:endParaRPr lang="en-US" dirty="0">
              <a:solidFill>
                <a:srgbClr val="C00000"/>
              </a:solidFill>
              <a:latin typeface="Century Gothic" panose="020B0502020202020204" pitchFamily="34" charset="0"/>
            </a:endParaRPr>
          </a:p>
          <a:p>
            <a:r>
              <a:rPr lang="en-US" dirty="0">
                <a:latin typeface="Century Gothic" panose="020B0502020202020204" pitchFamily="34" charset="0"/>
              </a:rPr>
              <a:t>For the simulation, some assumptions has been made</a:t>
            </a:r>
            <a:r>
              <a:rPr lang="en-US" dirty="0">
                <a:solidFill>
                  <a:schemeClr val="tx1">
                    <a:lumMod val="95000"/>
                    <a:lumOff val="5000"/>
                  </a:schemeClr>
                </a:solidFill>
                <a:latin typeface="Century Gothic" panose="020B0502020202020204" pitchFamily="34" charset="0"/>
              </a:rPr>
              <a:t>:</a:t>
            </a:r>
          </a:p>
          <a:p>
            <a:pPr marL="285750" indent="-285750">
              <a:buFont typeface="Wingdings" panose="05000000000000000000" pitchFamily="2" charset="2"/>
              <a:buChar char="Ø"/>
            </a:pPr>
            <a:r>
              <a:rPr lang="en-US" dirty="0">
                <a:latin typeface="Century Gothic" panose="020B0502020202020204" pitchFamily="34" charset="0"/>
              </a:rPr>
              <a:t>the first link of the manipulator has been attached precisely in the center of mass of the drone</a:t>
            </a:r>
          </a:p>
          <a:p>
            <a:pPr marL="285750" indent="-285750">
              <a:buFont typeface="Wingdings" panose="05000000000000000000" pitchFamily="2" charset="2"/>
              <a:buChar char="Ø"/>
            </a:pPr>
            <a:r>
              <a:rPr lang="en-US" dirty="0">
                <a:latin typeface="Century Gothic" panose="020B0502020202020204" pitchFamily="34" charset="0"/>
              </a:rPr>
              <a:t>the velocities of the drone are not too fast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solidFill>
                <a:srgbClr val="C00000"/>
              </a:solidFill>
              <a:latin typeface="Century Gothic" panose="020B0502020202020204" pitchFamily="34" charset="0"/>
            </a:endParaRPr>
          </a:p>
          <a:p>
            <a:pPr marL="285750" indent="-285750">
              <a:buFont typeface="Wingdings" panose="05000000000000000000" pitchFamily="2" charset="2"/>
              <a:buChar char="Ø"/>
            </a:pPr>
            <a:endParaRPr lang="en-US" dirty="0">
              <a:solidFill>
                <a:srgbClr val="C00000"/>
              </a:solidFill>
              <a:latin typeface="Century Gothic" panose="020B0502020202020204" pitchFamily="34" charset="0"/>
            </a:endParaRPr>
          </a:p>
        </p:txBody>
      </p:sp>
    </p:spTree>
    <p:extLst>
      <p:ext uri="{BB962C8B-B14F-4D97-AF65-F5344CB8AC3E}">
        <p14:creationId xmlns:p14="http://schemas.microsoft.com/office/powerpoint/2010/main" val="291196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r>
              <a:rPr lang="it-IT" sz="1400" dirty="0">
                <a:solidFill>
                  <a:srgbClr val="162230"/>
                </a:solidFill>
                <a:latin typeface="Century Gothic"/>
                <a:cs typeface="Century Gothic"/>
              </a:rPr>
              <a:t>/22</a:t>
            </a:r>
          </a:p>
        </p:txBody>
      </p:sp>
      <p:sp>
        <p:nvSpPr>
          <p:cNvPr id="3" name="Rectangle 2">
            <a:extLst>
              <a:ext uri="{FF2B5EF4-FFF2-40B4-BE49-F238E27FC236}">
                <a16:creationId xmlns:a16="http://schemas.microsoft.com/office/drawing/2014/main" id="{FC335325-D0F1-BB9A-B37B-9D0783AA7C90}"/>
              </a:ext>
            </a:extLst>
          </p:cNvPr>
          <p:cNvSpPr/>
          <p:nvPr/>
        </p:nvSpPr>
        <p:spPr>
          <a:xfrm>
            <a:off x="314793" y="242364"/>
            <a:ext cx="11877207" cy="5300490"/>
          </a:xfrm>
          <a:prstGeom prst="rect">
            <a:avLst/>
          </a:prstGeom>
        </p:spPr>
        <p:txBody>
          <a:bodyPr wrap="square">
            <a:spAutoFit/>
          </a:bodyPr>
          <a:lstStyle/>
          <a:p>
            <a:pPr>
              <a:spcAft>
                <a:spcPts val="600"/>
              </a:spcAft>
            </a:pPr>
            <a:r>
              <a:rPr lang="it-IT" sz="3200">
                <a:solidFill>
                  <a:srgbClr val="971720"/>
                </a:solidFill>
                <a:latin typeface="Century Gothic"/>
                <a:cs typeface="Century Gothic"/>
              </a:rPr>
              <a:t>SUMMARY</a:t>
            </a:r>
          </a:p>
          <a:p>
            <a:pPr marL="342900" lvl="0" indent="-342900">
              <a:lnSpc>
                <a:spcPct val="150000"/>
              </a:lnSpc>
              <a:spcBef>
                <a:spcPct val="20000"/>
              </a:spcBef>
              <a:buClr>
                <a:srgbClr val="FFDC00"/>
              </a:buClr>
              <a:buSzPct val="70000"/>
              <a:buFont typeface="Wingdings" pitchFamily="2" charset="2"/>
              <a:buChar char="u"/>
            </a:pPr>
            <a:r>
              <a:rPr lang="it-IT" sz="2400" err="1">
                <a:solidFill>
                  <a:srgbClr val="162230"/>
                </a:solidFill>
                <a:latin typeface="Century Gothic" pitchFamily="34" charset="0"/>
              </a:rPr>
              <a:t>Modelling</a:t>
            </a:r>
            <a:r>
              <a:rPr lang="it-IT" sz="2400">
                <a:solidFill>
                  <a:srgbClr val="162230"/>
                </a:solidFill>
                <a:latin typeface="Century Gothic" pitchFamily="34" charset="0"/>
              </a:rPr>
              <a:t> and task </a:t>
            </a:r>
            <a:r>
              <a:rPr lang="it-IT" sz="2400" err="1">
                <a:solidFill>
                  <a:srgbClr val="162230"/>
                </a:solidFill>
                <a:latin typeface="Century Gothic" pitchFamily="34" charset="0"/>
              </a:rPr>
              <a:t>definition</a:t>
            </a:r>
            <a:endParaRPr lang="it-IT" sz="2400">
              <a:solidFill>
                <a:srgbClr val="162230"/>
              </a:solidFill>
              <a:latin typeface="Century Gothic" pitchFamily="34" charset="0"/>
            </a:endParaRPr>
          </a:p>
          <a:p>
            <a:pPr marL="342900" lvl="0" indent="-342900">
              <a:lnSpc>
                <a:spcPct val="150000"/>
              </a:lnSpc>
              <a:spcBef>
                <a:spcPct val="20000"/>
              </a:spcBef>
              <a:buClr>
                <a:srgbClr val="FFDC00"/>
              </a:buClr>
              <a:buSzPct val="70000"/>
              <a:buFont typeface="Wingdings" pitchFamily="2" charset="2"/>
              <a:buChar char="u"/>
            </a:pPr>
            <a:r>
              <a:rPr lang="it-IT" sz="2400">
                <a:solidFill>
                  <a:srgbClr val="162230"/>
                </a:solidFill>
                <a:latin typeface="Century Gothic" pitchFamily="34" charset="0"/>
              </a:rPr>
              <a:t>Planning</a:t>
            </a:r>
          </a:p>
          <a:p>
            <a:pPr marL="342900" lvl="0" indent="-342900">
              <a:lnSpc>
                <a:spcPct val="150000"/>
              </a:lnSpc>
              <a:spcBef>
                <a:spcPct val="20000"/>
              </a:spcBef>
              <a:buClr>
                <a:srgbClr val="FFDC00"/>
              </a:buClr>
              <a:buSzPct val="70000"/>
              <a:buFont typeface="Wingdings" pitchFamily="2" charset="2"/>
              <a:buChar char="u"/>
            </a:pPr>
            <a:r>
              <a:rPr lang="it-IT" sz="2400" err="1">
                <a:solidFill>
                  <a:srgbClr val="162230"/>
                </a:solidFill>
                <a:latin typeface="Century Gothic" pitchFamily="34" charset="0"/>
              </a:rPr>
              <a:t>Aerial</a:t>
            </a:r>
            <a:r>
              <a:rPr lang="it-IT" sz="2400">
                <a:solidFill>
                  <a:srgbClr val="162230"/>
                </a:solidFill>
                <a:latin typeface="Century Gothic" pitchFamily="34" charset="0"/>
              </a:rPr>
              <a:t> Robot Controller</a:t>
            </a:r>
          </a:p>
          <a:p>
            <a:pPr marL="800100" lvl="1" indent="-342900">
              <a:lnSpc>
                <a:spcPct val="150000"/>
              </a:lnSpc>
              <a:spcBef>
                <a:spcPct val="20000"/>
              </a:spcBef>
              <a:buClr>
                <a:srgbClr val="971720"/>
              </a:buClr>
              <a:buSzPct val="70000"/>
              <a:buFont typeface="Wingdings" pitchFamily="2" charset="2"/>
              <a:buChar char="u"/>
            </a:pPr>
            <a:r>
              <a:rPr lang="it-IT" sz="2000" err="1">
                <a:solidFill>
                  <a:srgbClr val="162230"/>
                </a:solidFill>
                <a:latin typeface="Century Gothic" pitchFamily="34" charset="0"/>
              </a:rPr>
              <a:t>Hierarchical</a:t>
            </a:r>
            <a:r>
              <a:rPr lang="it-IT" sz="2000">
                <a:solidFill>
                  <a:srgbClr val="162230"/>
                </a:solidFill>
                <a:latin typeface="Century Gothic" pitchFamily="34" charset="0"/>
              </a:rPr>
              <a:t> Controller</a:t>
            </a:r>
          </a:p>
          <a:p>
            <a:pPr marL="800100" lvl="1" indent="-342900">
              <a:lnSpc>
                <a:spcPct val="150000"/>
              </a:lnSpc>
              <a:spcBef>
                <a:spcPct val="20000"/>
              </a:spcBef>
              <a:buClr>
                <a:srgbClr val="971720"/>
              </a:buClr>
              <a:buSzPct val="70000"/>
              <a:buFont typeface="Wingdings" pitchFamily="2" charset="2"/>
              <a:buChar char="u"/>
            </a:pPr>
            <a:r>
              <a:rPr lang="it-IT" sz="2000" err="1">
                <a:solidFill>
                  <a:srgbClr val="162230"/>
                </a:solidFill>
                <a:latin typeface="Century Gothic" pitchFamily="34" charset="0"/>
              </a:rPr>
              <a:t>Passivity</a:t>
            </a:r>
            <a:r>
              <a:rPr lang="it-IT" sz="2000">
                <a:solidFill>
                  <a:srgbClr val="162230"/>
                </a:solidFill>
                <a:latin typeface="Century Gothic" pitchFamily="34" charset="0"/>
              </a:rPr>
              <a:t> </a:t>
            </a:r>
            <a:r>
              <a:rPr lang="it-IT" sz="2000" err="1">
                <a:solidFill>
                  <a:srgbClr val="162230"/>
                </a:solidFill>
                <a:latin typeface="Century Gothic" pitchFamily="34" charset="0"/>
              </a:rPr>
              <a:t>based</a:t>
            </a:r>
            <a:r>
              <a:rPr lang="it-IT" sz="2000">
                <a:solidFill>
                  <a:srgbClr val="162230"/>
                </a:solidFill>
                <a:latin typeface="Century Gothic" pitchFamily="34" charset="0"/>
              </a:rPr>
              <a:t> controller</a:t>
            </a:r>
          </a:p>
          <a:p>
            <a:pPr marL="800100" lvl="1" indent="-342900">
              <a:lnSpc>
                <a:spcPct val="150000"/>
              </a:lnSpc>
              <a:spcBef>
                <a:spcPct val="20000"/>
              </a:spcBef>
              <a:buClr>
                <a:srgbClr val="971720"/>
              </a:buClr>
              <a:buSzPct val="70000"/>
              <a:buFont typeface="Wingdings" pitchFamily="2" charset="2"/>
              <a:buChar char="u"/>
            </a:pPr>
            <a:r>
              <a:rPr lang="it-IT" sz="2000" err="1">
                <a:solidFill>
                  <a:srgbClr val="162230"/>
                </a:solidFill>
                <a:latin typeface="Century Gothic" pitchFamily="34" charset="0"/>
              </a:rPr>
              <a:t>Geometric</a:t>
            </a:r>
            <a:r>
              <a:rPr lang="it-IT" sz="2000">
                <a:solidFill>
                  <a:srgbClr val="162230"/>
                </a:solidFill>
                <a:latin typeface="Century Gothic" pitchFamily="34" charset="0"/>
              </a:rPr>
              <a:t> controller</a:t>
            </a:r>
            <a:endParaRPr lang="it-IT" sz="2400">
              <a:solidFill>
                <a:srgbClr val="162230"/>
              </a:solidFill>
              <a:latin typeface="Century Gothic" pitchFamily="34" charset="0"/>
            </a:endParaRPr>
          </a:p>
          <a:p>
            <a:pPr marL="342900" lvl="0" indent="-342900">
              <a:lnSpc>
                <a:spcPct val="150000"/>
              </a:lnSpc>
              <a:spcBef>
                <a:spcPct val="20000"/>
              </a:spcBef>
              <a:buClr>
                <a:srgbClr val="FFDC00"/>
              </a:buClr>
              <a:buSzPct val="70000"/>
              <a:buFont typeface="Wingdings" pitchFamily="2" charset="2"/>
              <a:buChar char="u"/>
            </a:pPr>
            <a:r>
              <a:rPr lang="it-IT" sz="2400" err="1">
                <a:solidFill>
                  <a:srgbClr val="162230"/>
                </a:solidFill>
                <a:latin typeface="Century Gothic" pitchFamily="34" charset="0"/>
              </a:rPr>
              <a:t>Unmodelled</a:t>
            </a:r>
            <a:r>
              <a:rPr lang="it-IT" sz="2400">
                <a:solidFill>
                  <a:srgbClr val="162230"/>
                </a:solidFill>
                <a:latin typeface="Century Gothic" pitchFamily="34" charset="0"/>
              </a:rPr>
              <a:t> </a:t>
            </a:r>
            <a:r>
              <a:rPr lang="it-IT" sz="2400" err="1">
                <a:solidFill>
                  <a:srgbClr val="162230"/>
                </a:solidFill>
                <a:latin typeface="Century Gothic" pitchFamily="34" charset="0"/>
              </a:rPr>
              <a:t>effects</a:t>
            </a:r>
            <a:endParaRPr lang="it-IT" sz="2400">
              <a:solidFill>
                <a:srgbClr val="162230"/>
              </a:solidFill>
              <a:latin typeface="Century Gothic" pitchFamily="34" charset="0"/>
            </a:endParaRPr>
          </a:p>
          <a:p>
            <a:pPr marL="342900" lvl="0" indent="-342900">
              <a:lnSpc>
                <a:spcPct val="150000"/>
              </a:lnSpc>
              <a:spcBef>
                <a:spcPct val="20000"/>
              </a:spcBef>
              <a:buClr>
                <a:srgbClr val="FFDC00"/>
              </a:buClr>
              <a:buSzPct val="70000"/>
              <a:buFont typeface="Wingdings" pitchFamily="2" charset="2"/>
              <a:buChar char="u"/>
            </a:pPr>
            <a:r>
              <a:rPr lang="it-IT" sz="2400" err="1">
                <a:solidFill>
                  <a:srgbClr val="162230"/>
                </a:solidFill>
                <a:latin typeface="Century Gothic" pitchFamily="34" charset="0"/>
              </a:rPr>
              <a:t>Aerial</a:t>
            </a:r>
            <a:r>
              <a:rPr lang="it-IT" sz="2400">
                <a:solidFill>
                  <a:srgbClr val="162230"/>
                </a:solidFill>
                <a:latin typeface="Century Gothic" pitchFamily="34" charset="0"/>
              </a:rPr>
              <a:t> </a:t>
            </a:r>
            <a:r>
              <a:rPr lang="it-IT" sz="2400" err="1">
                <a:solidFill>
                  <a:srgbClr val="162230"/>
                </a:solidFill>
                <a:latin typeface="Century Gothic" pitchFamily="34" charset="0"/>
              </a:rPr>
              <a:t>Manipulator</a:t>
            </a:r>
            <a:endParaRPr lang="it-IT" sz="2400">
              <a:solidFill>
                <a:srgbClr val="162230"/>
              </a:solidFill>
              <a:latin typeface="Century Gothic" pitchFamily="34" charset="0"/>
            </a:endParaRPr>
          </a:p>
        </p:txBody>
      </p:sp>
    </p:spTree>
    <p:extLst>
      <p:ext uri="{BB962C8B-B14F-4D97-AF65-F5344CB8AC3E}">
        <p14:creationId xmlns:p14="http://schemas.microsoft.com/office/powerpoint/2010/main" val="3372211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D4208B55-2E93-EC7F-DB8F-F955C96C9905}"/>
              </a:ext>
            </a:extLst>
          </p:cNvPr>
          <p:cNvSpPr txBox="1"/>
          <p:nvPr/>
        </p:nvSpPr>
        <p:spPr>
          <a:xfrm>
            <a:off x="589935" y="275303"/>
            <a:ext cx="8386917" cy="800219"/>
          </a:xfrm>
          <a:prstGeom prst="rect">
            <a:avLst/>
          </a:prstGeom>
          <a:noFill/>
        </p:spPr>
        <p:txBody>
          <a:bodyPr wrap="square" rtlCol="0">
            <a:spAutoFit/>
          </a:bodyPr>
          <a:lstStyle/>
          <a:p>
            <a:r>
              <a:rPr lang="it-IT" sz="2800" err="1">
                <a:solidFill>
                  <a:srgbClr val="971720"/>
                </a:solidFill>
                <a:latin typeface="Century Gothic"/>
              </a:rPr>
              <a:t>Aerial</a:t>
            </a:r>
            <a:r>
              <a:rPr lang="it-IT" sz="2800">
                <a:solidFill>
                  <a:srgbClr val="971720"/>
                </a:solidFill>
                <a:latin typeface="Century Gothic"/>
              </a:rPr>
              <a:t> </a:t>
            </a:r>
            <a:r>
              <a:rPr lang="it-IT" sz="2800" err="1">
                <a:solidFill>
                  <a:srgbClr val="971720"/>
                </a:solidFill>
                <a:latin typeface="Century Gothic"/>
              </a:rPr>
              <a:t>Manipulator</a:t>
            </a:r>
            <a:r>
              <a:rPr lang="it-IT" sz="2800">
                <a:solidFill>
                  <a:srgbClr val="971720"/>
                </a:solidFill>
                <a:latin typeface="Century Gothic"/>
              </a:rPr>
              <a:t> Controller</a:t>
            </a:r>
            <a:endParaRPr lang="it-IT" sz="2800"/>
          </a:p>
          <a:p>
            <a:endParaRPr lang="it-IT"/>
          </a:p>
        </p:txBody>
      </p:sp>
      <p:pic>
        <p:nvPicPr>
          <p:cNvPr id="4" name="Immagine 3" descr="Immagine che contiene diagramma, schizzo, linea, disegno&#10;&#10;Descrizione generata automaticamente">
            <a:extLst>
              <a:ext uri="{FF2B5EF4-FFF2-40B4-BE49-F238E27FC236}">
                <a16:creationId xmlns:a16="http://schemas.microsoft.com/office/drawing/2014/main" id="{5F2E0A86-CD09-BD7B-1B4D-049BCAF05BC8}"/>
              </a:ext>
            </a:extLst>
          </p:cNvPr>
          <p:cNvPicPr>
            <a:picLocks noChangeAspect="1"/>
          </p:cNvPicPr>
          <p:nvPr/>
        </p:nvPicPr>
        <p:blipFill>
          <a:blip r:embed="rId4"/>
          <a:stretch>
            <a:fillRect/>
          </a:stretch>
        </p:blipFill>
        <p:spPr>
          <a:xfrm>
            <a:off x="5811938" y="378347"/>
            <a:ext cx="5460056" cy="3879019"/>
          </a:xfrm>
          <a:prstGeom prst="rect">
            <a:avLst/>
          </a:prstGeom>
        </p:spPr>
      </p:pic>
      <p:sp>
        <p:nvSpPr>
          <p:cNvPr id="7" name="Rettangolo 6">
            <a:extLst>
              <a:ext uri="{FF2B5EF4-FFF2-40B4-BE49-F238E27FC236}">
                <a16:creationId xmlns:a16="http://schemas.microsoft.com/office/drawing/2014/main" id="{670ADCDD-F381-7F95-6A23-EEF66F058FC6}"/>
              </a:ext>
            </a:extLst>
          </p:cNvPr>
          <p:cNvSpPr/>
          <p:nvPr/>
        </p:nvSpPr>
        <p:spPr>
          <a:xfrm>
            <a:off x="1315705" y="1118543"/>
            <a:ext cx="3541431" cy="136471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a:solidFill>
                  <a:schemeClr val="tx1">
                    <a:lumMod val="95000"/>
                    <a:lumOff val="5000"/>
                  </a:schemeClr>
                </a:solidFill>
              </a:rPr>
              <a:t>Newton-Euler recursive algorithm</a:t>
            </a:r>
            <a:endParaRPr lang="it-IT" sz="240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F4EC40B8-0074-A429-9590-B99E2AABB599}"/>
                  </a:ext>
                </a:extLst>
              </p:cNvPr>
              <p:cNvSpPr txBox="1"/>
              <p:nvPr/>
            </p:nvSpPr>
            <p:spPr>
              <a:xfrm>
                <a:off x="3229897" y="2643285"/>
                <a:ext cx="686277" cy="310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𝑓</m:t>
                          </m:r>
                        </m:e>
                        <m:sub>
                          <m:r>
                            <a:rPr lang="it-IT" sz="2000" b="0" i="1" smtClean="0">
                              <a:latin typeface="Cambria Math" panose="02040503050406030204" pitchFamily="18" charset="0"/>
                            </a:rPr>
                            <m:t>1</m:t>
                          </m:r>
                        </m:sub>
                        <m:sup>
                          <m:r>
                            <a:rPr lang="it-IT" sz="2000" b="0" i="1" smtClean="0">
                              <a:latin typeface="Cambria Math" panose="02040503050406030204" pitchFamily="18" charset="0"/>
                            </a:rPr>
                            <m:t>1</m:t>
                          </m:r>
                        </m:sup>
                      </m:sSubSup>
                      <m:r>
                        <a:rPr lang="it-IT" sz="2000" b="0" i="1" smtClean="0">
                          <a:latin typeface="Cambria Math" panose="02040503050406030204" pitchFamily="18" charset="0"/>
                        </a:rPr>
                        <m:t>,</m:t>
                      </m:r>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𝜇</m:t>
                          </m:r>
                        </m:e>
                        <m:sub>
                          <m:r>
                            <a:rPr lang="it-IT" sz="2000" b="0" i="1" smtClean="0">
                              <a:latin typeface="Cambria Math" panose="02040503050406030204" pitchFamily="18" charset="0"/>
                            </a:rPr>
                            <m:t>1</m:t>
                          </m:r>
                        </m:sub>
                        <m:sup>
                          <m:r>
                            <a:rPr lang="it-IT" sz="2000" b="0" i="1" smtClean="0">
                              <a:latin typeface="Cambria Math" panose="02040503050406030204" pitchFamily="18" charset="0"/>
                            </a:rPr>
                            <m:t>1</m:t>
                          </m:r>
                        </m:sup>
                      </m:sSubSup>
                    </m:oMath>
                  </m:oMathPara>
                </a14:m>
                <a:endParaRPr lang="it-IT" sz="2000" dirty="0"/>
              </a:p>
            </p:txBody>
          </p:sp>
        </mc:Choice>
        <mc:Fallback xmlns="">
          <p:sp>
            <p:nvSpPr>
              <p:cNvPr id="8" name="CasellaDiTesto 7">
                <a:extLst>
                  <a:ext uri="{FF2B5EF4-FFF2-40B4-BE49-F238E27FC236}">
                    <a16:creationId xmlns:a16="http://schemas.microsoft.com/office/drawing/2014/main" id="{F4EC40B8-0074-A429-9590-B99E2AABB599}"/>
                  </a:ext>
                </a:extLst>
              </p:cNvPr>
              <p:cNvSpPr txBox="1">
                <a:spLocks noRot="1" noChangeAspect="1" noMove="1" noResize="1" noEditPoints="1" noAdjustHandles="1" noChangeArrowheads="1" noChangeShapeType="1" noTextEdit="1"/>
              </p:cNvSpPr>
              <p:nvPr/>
            </p:nvSpPr>
            <p:spPr>
              <a:xfrm>
                <a:off x="3229897" y="2643285"/>
                <a:ext cx="686277" cy="310726"/>
              </a:xfrm>
              <a:prstGeom prst="rect">
                <a:avLst/>
              </a:prstGeom>
              <a:blipFill>
                <a:blip r:embed="rId5"/>
                <a:stretch>
                  <a:fillRect l="-13393" t="-1961" r="-3571" b="-33333"/>
                </a:stretch>
              </a:blipFill>
            </p:spPr>
            <p:txBody>
              <a:bodyPr/>
              <a:lstStyle/>
              <a:p>
                <a:r>
                  <a:rPr lang="it-IT">
                    <a:noFill/>
                  </a:rPr>
                  <a:t> </a:t>
                </a:r>
              </a:p>
            </p:txBody>
          </p:sp>
        </mc:Fallback>
      </mc:AlternateContent>
      <p:cxnSp>
        <p:nvCxnSpPr>
          <p:cNvPr id="12" name="Connettore 2 11">
            <a:extLst>
              <a:ext uri="{FF2B5EF4-FFF2-40B4-BE49-F238E27FC236}">
                <a16:creationId xmlns:a16="http://schemas.microsoft.com/office/drawing/2014/main" id="{2A11E112-3F82-DBAB-13B5-6E33223C68F1}"/>
              </a:ext>
            </a:extLst>
          </p:cNvPr>
          <p:cNvCxnSpPr>
            <a:cxnSpLocks/>
            <a:stCxn id="7" idx="2"/>
          </p:cNvCxnSpPr>
          <p:nvPr/>
        </p:nvCxnSpPr>
        <p:spPr>
          <a:xfrm flipH="1">
            <a:off x="3086420" y="2483258"/>
            <a:ext cx="1" cy="7989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Rettangolo 13">
                <a:extLst>
                  <a:ext uri="{FF2B5EF4-FFF2-40B4-BE49-F238E27FC236}">
                    <a16:creationId xmlns:a16="http://schemas.microsoft.com/office/drawing/2014/main" id="{878B853F-06A6-652F-2D1A-69BC0CD931D5}"/>
                  </a:ext>
                </a:extLst>
              </p:cNvPr>
              <p:cNvSpPr/>
              <p:nvPr/>
            </p:nvSpPr>
            <p:spPr>
              <a:xfrm>
                <a:off x="2333032" y="3265388"/>
                <a:ext cx="1793729" cy="713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it-IT" sz="2400" b="0" i="1" smtClean="0">
                              <a:solidFill>
                                <a:schemeClr val="tx1">
                                  <a:lumMod val="95000"/>
                                  <a:lumOff val="5000"/>
                                </a:schemeClr>
                              </a:solidFill>
                              <a:latin typeface="Cambria Math" panose="02040503050406030204" pitchFamily="18" charset="0"/>
                            </a:rPr>
                          </m:ctrlPr>
                        </m:sSubSupPr>
                        <m:e>
                          <m:r>
                            <a:rPr lang="it-IT" sz="2400" b="0" i="1" smtClean="0">
                              <a:solidFill>
                                <a:schemeClr val="tx1">
                                  <a:lumMod val="95000"/>
                                  <a:lumOff val="5000"/>
                                </a:schemeClr>
                              </a:solidFill>
                              <a:latin typeface="Cambria Math" panose="02040503050406030204" pitchFamily="18" charset="0"/>
                            </a:rPr>
                            <m:t>𝑅</m:t>
                          </m:r>
                        </m:e>
                        <m:sub>
                          <m:r>
                            <a:rPr lang="it-IT" sz="2400" b="0" i="1" smtClean="0">
                              <a:solidFill>
                                <a:schemeClr val="tx1">
                                  <a:lumMod val="95000"/>
                                  <a:lumOff val="5000"/>
                                </a:schemeClr>
                              </a:solidFill>
                              <a:latin typeface="Cambria Math" panose="02040503050406030204" pitchFamily="18" charset="0"/>
                            </a:rPr>
                            <m:t>1</m:t>
                          </m:r>
                        </m:sub>
                        <m:sup>
                          <m:r>
                            <a:rPr lang="it-IT" sz="2400" b="0" i="1" smtClean="0">
                              <a:solidFill>
                                <a:schemeClr val="tx1">
                                  <a:lumMod val="95000"/>
                                  <a:lumOff val="5000"/>
                                </a:schemeClr>
                              </a:solidFill>
                              <a:latin typeface="Cambria Math" panose="02040503050406030204" pitchFamily="18" charset="0"/>
                            </a:rPr>
                            <m:t>0</m:t>
                          </m:r>
                        </m:sup>
                      </m:sSubSup>
                    </m:oMath>
                  </m:oMathPara>
                </a14:m>
                <a:endParaRPr lang="it-IT" sz="2400" dirty="0">
                  <a:solidFill>
                    <a:schemeClr val="tx1">
                      <a:lumMod val="95000"/>
                      <a:lumOff val="5000"/>
                    </a:schemeClr>
                  </a:solidFill>
                </a:endParaRPr>
              </a:p>
            </p:txBody>
          </p:sp>
        </mc:Choice>
        <mc:Fallback xmlns="">
          <p:sp>
            <p:nvSpPr>
              <p:cNvPr id="14" name="Rettangolo 13">
                <a:extLst>
                  <a:ext uri="{FF2B5EF4-FFF2-40B4-BE49-F238E27FC236}">
                    <a16:creationId xmlns:a16="http://schemas.microsoft.com/office/drawing/2014/main" id="{878B853F-06A6-652F-2D1A-69BC0CD931D5}"/>
                  </a:ext>
                </a:extLst>
              </p:cNvPr>
              <p:cNvSpPr>
                <a:spLocks noRot="1" noChangeAspect="1" noMove="1" noResize="1" noEditPoints="1" noAdjustHandles="1" noChangeArrowheads="1" noChangeShapeType="1" noTextEdit="1"/>
              </p:cNvSpPr>
              <p:nvPr/>
            </p:nvSpPr>
            <p:spPr>
              <a:xfrm>
                <a:off x="2333032" y="3265388"/>
                <a:ext cx="1793729" cy="713108"/>
              </a:xfrm>
              <a:prstGeom prst="rect">
                <a:avLst/>
              </a:prstGeom>
              <a:blipFill>
                <a:blip r:embed="rId6"/>
                <a:stretch>
                  <a:fillRect/>
                </a:stretch>
              </a:blipFill>
            </p:spPr>
            <p:txBody>
              <a:bodyPr/>
              <a:lstStyle/>
              <a:p>
                <a:r>
                  <a:rPr lang="it-IT">
                    <a:noFill/>
                  </a:rPr>
                  <a:t> </a:t>
                </a:r>
              </a:p>
            </p:txBody>
          </p:sp>
        </mc:Fallback>
      </mc:AlternateContent>
      <p:cxnSp>
        <p:nvCxnSpPr>
          <p:cNvPr id="15" name="Connettore 2 14">
            <a:extLst>
              <a:ext uri="{FF2B5EF4-FFF2-40B4-BE49-F238E27FC236}">
                <a16:creationId xmlns:a16="http://schemas.microsoft.com/office/drawing/2014/main" id="{43E37493-7DF3-BCE4-563C-A06919BFFED8}"/>
              </a:ext>
            </a:extLst>
          </p:cNvPr>
          <p:cNvCxnSpPr>
            <a:cxnSpLocks/>
          </p:cNvCxnSpPr>
          <p:nvPr/>
        </p:nvCxnSpPr>
        <p:spPr>
          <a:xfrm flipH="1">
            <a:off x="3086419" y="4024604"/>
            <a:ext cx="1" cy="7989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ttangolo 16">
            <a:extLst>
              <a:ext uri="{FF2B5EF4-FFF2-40B4-BE49-F238E27FC236}">
                <a16:creationId xmlns:a16="http://schemas.microsoft.com/office/drawing/2014/main" id="{7969A492-BF50-813D-46C9-46C6E6CC2537}"/>
              </a:ext>
            </a:extLst>
          </p:cNvPr>
          <p:cNvSpPr/>
          <p:nvPr/>
        </p:nvSpPr>
        <p:spPr>
          <a:xfrm>
            <a:off x="2333032" y="4839039"/>
            <a:ext cx="1793730" cy="6215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it-IT" sz="240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27F4C24E-02FB-9595-10F1-2B0A84FB5066}"/>
                  </a:ext>
                </a:extLst>
              </p:cNvPr>
              <p:cNvSpPr txBox="1"/>
              <p:nvPr/>
            </p:nvSpPr>
            <p:spPr>
              <a:xfrm>
                <a:off x="2848441" y="4949547"/>
                <a:ext cx="475955" cy="3862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𝑅</m:t>
                          </m:r>
                        </m:e>
                        <m:sub>
                          <m:r>
                            <a:rPr lang="it-IT" sz="2400" b="0" i="1" smtClean="0">
                              <a:latin typeface="Cambria Math" panose="02040503050406030204" pitchFamily="18" charset="0"/>
                            </a:rPr>
                            <m:t>0</m:t>
                          </m:r>
                        </m:sub>
                        <m:sup>
                          <m:r>
                            <a:rPr lang="it-IT" sz="2400" b="0" i="1" smtClean="0">
                              <a:latin typeface="Cambria Math" panose="02040503050406030204" pitchFamily="18" charset="0"/>
                            </a:rPr>
                            <m:t>𝑏</m:t>
                          </m:r>
                        </m:sup>
                      </m:sSubSup>
                    </m:oMath>
                  </m:oMathPara>
                </a14:m>
                <a:endParaRPr lang="it-IT" sz="2400"/>
              </a:p>
            </p:txBody>
          </p:sp>
        </mc:Choice>
        <mc:Fallback xmlns="">
          <p:sp>
            <p:nvSpPr>
              <p:cNvPr id="18" name="CasellaDiTesto 17">
                <a:extLst>
                  <a:ext uri="{FF2B5EF4-FFF2-40B4-BE49-F238E27FC236}">
                    <a16:creationId xmlns:a16="http://schemas.microsoft.com/office/drawing/2014/main" id="{27F4C24E-02FB-9595-10F1-2B0A84FB5066}"/>
                  </a:ext>
                </a:extLst>
              </p:cNvPr>
              <p:cNvSpPr txBox="1">
                <a:spLocks noRot="1" noChangeAspect="1" noMove="1" noResize="1" noEditPoints="1" noAdjustHandles="1" noChangeArrowheads="1" noChangeShapeType="1" noTextEdit="1"/>
              </p:cNvSpPr>
              <p:nvPr/>
            </p:nvSpPr>
            <p:spPr>
              <a:xfrm>
                <a:off x="2848441" y="4949547"/>
                <a:ext cx="475955" cy="386260"/>
              </a:xfrm>
              <a:prstGeom prst="rect">
                <a:avLst/>
              </a:prstGeom>
              <a:blipFill>
                <a:blip r:embed="rId7"/>
                <a:stretch>
                  <a:fillRect l="-8974" t="-1587" b="-158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ABB29E74-E111-61F0-969D-54CDE939883A}"/>
                  </a:ext>
                </a:extLst>
              </p:cNvPr>
              <p:cNvSpPr txBox="1"/>
              <p:nvPr/>
            </p:nvSpPr>
            <p:spPr>
              <a:xfrm>
                <a:off x="3173938" y="4185861"/>
                <a:ext cx="697306" cy="3131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𝑓</m:t>
                          </m:r>
                        </m:e>
                        <m:sub>
                          <m:r>
                            <a:rPr lang="it-IT" sz="2000" b="0" i="1" smtClean="0">
                              <a:latin typeface="Cambria Math" panose="02040503050406030204" pitchFamily="18" charset="0"/>
                            </a:rPr>
                            <m:t>1</m:t>
                          </m:r>
                        </m:sub>
                        <m:sup>
                          <m:r>
                            <a:rPr lang="it-IT" sz="2000" b="0" i="1" smtClean="0">
                              <a:latin typeface="Cambria Math" panose="02040503050406030204" pitchFamily="18" charset="0"/>
                            </a:rPr>
                            <m:t>0</m:t>
                          </m:r>
                        </m:sup>
                      </m:sSubSup>
                      <m:r>
                        <a:rPr lang="it-IT" sz="2000" b="0" i="1" smtClean="0">
                          <a:latin typeface="Cambria Math" panose="02040503050406030204" pitchFamily="18" charset="0"/>
                        </a:rPr>
                        <m:t>,</m:t>
                      </m:r>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𝜇</m:t>
                          </m:r>
                        </m:e>
                        <m:sub>
                          <m:r>
                            <a:rPr lang="it-IT" sz="2000" b="0" i="1" smtClean="0">
                              <a:latin typeface="Cambria Math" panose="02040503050406030204" pitchFamily="18" charset="0"/>
                            </a:rPr>
                            <m:t>1</m:t>
                          </m:r>
                        </m:sub>
                        <m:sup>
                          <m:r>
                            <a:rPr lang="it-IT" sz="2000" b="0" i="1" smtClean="0">
                              <a:latin typeface="Cambria Math" panose="02040503050406030204" pitchFamily="18" charset="0"/>
                            </a:rPr>
                            <m:t>0</m:t>
                          </m:r>
                        </m:sup>
                      </m:sSubSup>
                    </m:oMath>
                  </m:oMathPara>
                </a14:m>
                <a:endParaRPr lang="it-IT" sz="2000" dirty="0"/>
              </a:p>
            </p:txBody>
          </p:sp>
        </mc:Choice>
        <mc:Fallback xmlns="">
          <p:sp>
            <p:nvSpPr>
              <p:cNvPr id="20" name="CasellaDiTesto 19">
                <a:extLst>
                  <a:ext uri="{FF2B5EF4-FFF2-40B4-BE49-F238E27FC236}">
                    <a16:creationId xmlns:a16="http://schemas.microsoft.com/office/drawing/2014/main" id="{ABB29E74-E111-61F0-969D-54CDE939883A}"/>
                  </a:ext>
                </a:extLst>
              </p:cNvPr>
              <p:cNvSpPr txBox="1">
                <a:spLocks noRot="1" noChangeAspect="1" noMove="1" noResize="1" noEditPoints="1" noAdjustHandles="1" noChangeArrowheads="1" noChangeShapeType="1" noTextEdit="1"/>
              </p:cNvSpPr>
              <p:nvPr/>
            </p:nvSpPr>
            <p:spPr>
              <a:xfrm>
                <a:off x="3173938" y="4185861"/>
                <a:ext cx="697306" cy="313163"/>
              </a:xfrm>
              <a:prstGeom prst="rect">
                <a:avLst/>
              </a:prstGeom>
              <a:blipFill>
                <a:blip r:embed="rId8"/>
                <a:stretch>
                  <a:fillRect l="-13158" t="-3922" r="-3509" b="-33333"/>
                </a:stretch>
              </a:blipFill>
            </p:spPr>
            <p:txBody>
              <a:bodyPr/>
              <a:lstStyle/>
              <a:p>
                <a:r>
                  <a:rPr lang="it-IT">
                    <a:noFill/>
                  </a:rPr>
                  <a:t> </a:t>
                </a:r>
              </a:p>
            </p:txBody>
          </p:sp>
        </mc:Fallback>
      </mc:AlternateContent>
      <p:cxnSp>
        <p:nvCxnSpPr>
          <p:cNvPr id="22" name="Connettore 2 21">
            <a:extLst>
              <a:ext uri="{FF2B5EF4-FFF2-40B4-BE49-F238E27FC236}">
                <a16:creationId xmlns:a16="http://schemas.microsoft.com/office/drawing/2014/main" id="{04FEEAA9-4FD8-F013-0A76-2B857202AB52}"/>
              </a:ext>
            </a:extLst>
          </p:cNvPr>
          <p:cNvCxnSpPr>
            <a:stCxn id="17" idx="3"/>
          </p:cNvCxnSpPr>
          <p:nvPr/>
        </p:nvCxnSpPr>
        <p:spPr>
          <a:xfrm>
            <a:off x="4126762" y="5149814"/>
            <a:ext cx="11629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FDE93E4-A78D-CA78-8D87-85F816005E8F}"/>
                  </a:ext>
                </a:extLst>
              </p:cNvPr>
              <p:cNvSpPr txBox="1"/>
              <p:nvPr/>
            </p:nvSpPr>
            <p:spPr>
              <a:xfrm>
                <a:off x="4200610" y="5238055"/>
                <a:ext cx="1528688" cy="57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𝑏</m:t>
                          </m:r>
                        </m:sup>
                      </m:sSubSup>
                      <m:r>
                        <a:rPr lang="it-IT" b="0" i="1" smtClean="0">
                          <a:latin typeface="Cambria Math" panose="02040503050406030204" pitchFamily="18" charset="0"/>
                        </a:rPr>
                        <m:t>=</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𝑅</m:t>
                          </m:r>
                        </m:e>
                        <m:sub>
                          <m:r>
                            <a:rPr lang="it-IT" b="0" i="1" smtClean="0">
                              <a:latin typeface="Cambria Math" panose="02040503050406030204" pitchFamily="18" charset="0"/>
                            </a:rPr>
                            <m:t>0</m:t>
                          </m:r>
                        </m:sub>
                        <m:sup>
                          <m:r>
                            <a:rPr lang="it-IT" b="0" i="1" smtClean="0">
                              <a:latin typeface="Cambria Math" panose="02040503050406030204" pitchFamily="18" charset="0"/>
                            </a:rPr>
                            <m:t>𝑏</m:t>
                          </m:r>
                        </m:sup>
                      </m:sSubSup>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𝑅</m:t>
                          </m:r>
                        </m:e>
                        <m:sub>
                          <m:r>
                            <a:rPr lang="it-IT" b="0" i="1" smtClean="0">
                              <a:latin typeface="Cambria Math" panose="02040503050406030204" pitchFamily="18" charset="0"/>
                            </a:rPr>
                            <m:t>1</m:t>
                          </m:r>
                        </m:sub>
                        <m:sup>
                          <m:r>
                            <a:rPr lang="it-IT" b="0" i="1" smtClean="0">
                              <a:latin typeface="Cambria Math" panose="02040503050406030204" pitchFamily="18" charset="0"/>
                            </a:rPr>
                            <m:t>0</m:t>
                          </m:r>
                        </m:sup>
                      </m:sSubSup>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𝑓</m:t>
                          </m:r>
                        </m:e>
                        <m:sub>
                          <m:r>
                            <a:rPr lang="it-IT" b="0" i="1" smtClean="0">
                              <a:latin typeface="Cambria Math" panose="02040503050406030204" pitchFamily="18" charset="0"/>
                            </a:rPr>
                            <m:t>1</m:t>
                          </m:r>
                        </m:sub>
                        <m:sup>
                          <m:r>
                            <a:rPr lang="it-IT" b="0" i="1" smtClean="0">
                              <a:latin typeface="Cambria Math" panose="02040503050406030204" pitchFamily="18" charset="0"/>
                            </a:rPr>
                            <m:t>1</m:t>
                          </m:r>
                        </m:sup>
                      </m:sSubSup>
                    </m:oMath>
                  </m:oMathPara>
                </a14:m>
                <a:br>
                  <a:rPr lang="it-IT" b="0" dirty="0"/>
                </a:br>
                <a:endParaRPr lang="it-IT" b="0" dirty="0"/>
              </a:p>
              <a:p>
                <a:pPr/>
                <a14:m>
                  <m:oMathPara xmlns:m="http://schemas.openxmlformats.org/officeDocument/2006/math">
                    <m:oMathParaPr>
                      <m:jc m:val="centerGroup"/>
                    </m:oMathParaPr>
                    <m:oMath xmlns:m="http://schemas.openxmlformats.org/officeDocument/2006/math">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𝜇</m:t>
                          </m:r>
                        </m:e>
                        <m:sub>
                          <m:r>
                            <a:rPr lang="it-IT" b="0" i="1" smtClean="0">
                              <a:latin typeface="Cambria Math" panose="02040503050406030204" pitchFamily="18" charset="0"/>
                            </a:rPr>
                            <m:t>1</m:t>
                          </m:r>
                        </m:sub>
                        <m:sup>
                          <m:r>
                            <a:rPr lang="it-IT" b="0" i="1" smtClean="0">
                              <a:latin typeface="Cambria Math" panose="02040503050406030204" pitchFamily="18" charset="0"/>
                            </a:rPr>
                            <m:t>𝑏</m:t>
                          </m:r>
                        </m:sup>
                      </m:sSubSup>
                      <m:r>
                        <a:rPr lang="it-IT" b="0" i="1" smtClean="0">
                          <a:latin typeface="Cambria Math" panose="02040503050406030204" pitchFamily="18" charset="0"/>
                        </a:rPr>
                        <m:t>=</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𝑅</m:t>
                          </m:r>
                        </m:e>
                        <m:sub>
                          <m:r>
                            <a:rPr lang="it-IT" b="0" i="1" smtClean="0">
                              <a:latin typeface="Cambria Math" panose="02040503050406030204" pitchFamily="18" charset="0"/>
                            </a:rPr>
                            <m:t>0</m:t>
                          </m:r>
                        </m:sub>
                        <m:sup>
                          <m:r>
                            <a:rPr lang="it-IT" b="0" i="1" smtClean="0">
                              <a:latin typeface="Cambria Math" panose="02040503050406030204" pitchFamily="18" charset="0"/>
                            </a:rPr>
                            <m:t>𝑏</m:t>
                          </m:r>
                        </m:sup>
                      </m:sSubSup>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𝑅</m:t>
                          </m:r>
                        </m:e>
                        <m:sub>
                          <m:r>
                            <a:rPr lang="it-IT" b="0" i="1" smtClean="0">
                              <a:latin typeface="Cambria Math" panose="02040503050406030204" pitchFamily="18" charset="0"/>
                            </a:rPr>
                            <m:t>1</m:t>
                          </m:r>
                        </m:sub>
                        <m:sup>
                          <m:r>
                            <a:rPr lang="it-IT" b="0" i="1" smtClean="0">
                              <a:latin typeface="Cambria Math" panose="02040503050406030204" pitchFamily="18" charset="0"/>
                            </a:rPr>
                            <m:t>0</m:t>
                          </m:r>
                        </m:sup>
                      </m:sSubSup>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𝜇</m:t>
                          </m:r>
                        </m:e>
                        <m:sub>
                          <m:r>
                            <a:rPr lang="it-IT" b="0" i="1" smtClean="0">
                              <a:latin typeface="Cambria Math" panose="02040503050406030204" pitchFamily="18" charset="0"/>
                            </a:rPr>
                            <m:t>1</m:t>
                          </m:r>
                        </m:sub>
                        <m:sup>
                          <m:r>
                            <a:rPr lang="it-IT" b="0" i="1" smtClean="0">
                              <a:latin typeface="Cambria Math" panose="02040503050406030204" pitchFamily="18" charset="0"/>
                            </a:rPr>
                            <m:t>1</m:t>
                          </m:r>
                        </m:sup>
                      </m:sSubSup>
                    </m:oMath>
                  </m:oMathPara>
                </a14:m>
                <a:endParaRPr lang="it-IT" dirty="0"/>
              </a:p>
            </p:txBody>
          </p:sp>
        </mc:Choice>
        <mc:Fallback xmlns="">
          <p:sp>
            <p:nvSpPr>
              <p:cNvPr id="23" name="CasellaDiTesto 22">
                <a:extLst>
                  <a:ext uri="{FF2B5EF4-FFF2-40B4-BE49-F238E27FC236}">
                    <a16:creationId xmlns:a16="http://schemas.microsoft.com/office/drawing/2014/main" id="{EFDE93E4-A78D-CA78-8D87-85F816005E8F}"/>
                  </a:ext>
                </a:extLst>
              </p:cNvPr>
              <p:cNvSpPr txBox="1">
                <a:spLocks noRot="1" noChangeAspect="1" noMove="1" noResize="1" noEditPoints="1" noAdjustHandles="1" noChangeArrowheads="1" noChangeShapeType="1" noTextEdit="1"/>
              </p:cNvSpPr>
              <p:nvPr/>
            </p:nvSpPr>
            <p:spPr>
              <a:xfrm>
                <a:off x="4200610" y="5238055"/>
                <a:ext cx="1528688" cy="579389"/>
              </a:xfrm>
              <a:prstGeom prst="rect">
                <a:avLst/>
              </a:prstGeom>
              <a:blipFill>
                <a:blip r:embed="rId9"/>
                <a:stretch>
                  <a:fillRect l="-398" t="-1053" b="-10526"/>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85BE3EB7-F2E2-AF40-4264-DE474E5BDFE3}"/>
                  </a:ext>
                </a:extLst>
              </p:cNvPr>
              <p:cNvSpPr txBox="1"/>
              <p:nvPr/>
            </p:nvSpPr>
            <p:spPr>
              <a:xfrm>
                <a:off x="5803146" y="4090451"/>
                <a:ext cx="5761703" cy="1443472"/>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𝑅</m:t>
                        </m:r>
                      </m:e>
                      <m:sub>
                        <m:r>
                          <a:rPr lang="it-IT" sz="2000" b="0" i="1" smtClean="0">
                            <a:latin typeface="Cambria Math" panose="02040503050406030204" pitchFamily="18" charset="0"/>
                          </a:rPr>
                          <m:t>1</m:t>
                        </m:r>
                      </m:sub>
                      <m:sup>
                        <m:r>
                          <a:rPr lang="it-IT" sz="2000" b="0" i="1" smtClean="0">
                            <a:latin typeface="Cambria Math" panose="02040503050406030204" pitchFamily="18" charset="0"/>
                          </a:rPr>
                          <m:t>0</m:t>
                        </m:r>
                      </m:sup>
                    </m:sSubSup>
                  </m:oMath>
                </a14:m>
                <a:r>
                  <a:rPr lang="it-IT" sz="2000" dirty="0">
                    <a:latin typeface="Century Gothic" panose="020B0502020202020204" pitchFamily="34" charset="0"/>
                  </a:rPr>
                  <a:t>  </a:t>
                </a:r>
                <a:r>
                  <a:rPr lang="en-US" sz="2000" dirty="0">
                    <a:latin typeface="Century Gothic" panose="020B0502020202020204" pitchFamily="34" charset="0"/>
                  </a:rPr>
                  <a:t>can be found from the direct kinematics of the arm</a:t>
                </a:r>
              </a:p>
              <a:p>
                <a:pPr marL="285750" indent="-285750">
                  <a:buFont typeface="Wingdings" panose="05000000000000000000" pitchFamily="2" charset="2"/>
                  <a:buChar char="Ø"/>
                </a:pPr>
                <a14:m>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𝑅</m:t>
                        </m:r>
                      </m:e>
                      <m:sub>
                        <m:r>
                          <a:rPr lang="it-IT" sz="2000" b="0" i="1" smtClean="0">
                            <a:latin typeface="Cambria Math" panose="02040503050406030204" pitchFamily="18" charset="0"/>
                          </a:rPr>
                          <m:t>0</m:t>
                        </m:r>
                      </m:sub>
                      <m:sup>
                        <m:r>
                          <a:rPr lang="it-IT" sz="2000" b="0" i="1" smtClean="0">
                            <a:latin typeface="Cambria Math" panose="02040503050406030204" pitchFamily="18" charset="0"/>
                          </a:rPr>
                          <m:t>𝑏</m:t>
                        </m:r>
                      </m:sup>
                    </m:sSubSup>
                    <m:r>
                      <a:rPr lang="it-IT" sz="2000" b="0" i="1" smtClean="0">
                        <a:latin typeface="Cambria Math" panose="02040503050406030204" pitchFamily="18" charset="0"/>
                      </a:rPr>
                      <m:t>  </m:t>
                    </m:r>
                  </m:oMath>
                </a14:m>
                <a:r>
                  <a:rPr lang="it-IT" sz="2000" dirty="0" err="1">
                    <a:latin typeface="Century Gothic" panose="020B0502020202020204" pitchFamily="34" charset="0"/>
                  </a:rPr>
                  <a:t>is</a:t>
                </a:r>
                <a:r>
                  <a:rPr lang="it-IT" sz="2000" dirty="0">
                    <a:latin typeface="Century Gothic" panose="020B0502020202020204" pitchFamily="34" charset="0"/>
                  </a:rPr>
                  <a:t> </a:t>
                </a:r>
                <a:r>
                  <a:rPr lang="it-IT" sz="2000" dirty="0" err="1">
                    <a:latin typeface="Century Gothic" panose="020B0502020202020204" pitchFamily="34" charset="0"/>
                  </a:rPr>
                  <a:t>only</a:t>
                </a:r>
                <a:r>
                  <a:rPr lang="it-IT" sz="2000" dirty="0">
                    <a:latin typeface="Century Gothic" panose="020B0502020202020204" pitchFamily="34" charset="0"/>
                  </a:rPr>
                  <a:t> </a:t>
                </a:r>
                <a:r>
                  <a:rPr lang="it-IT" sz="2000" dirty="0" err="1">
                    <a:latin typeface="Century Gothic" panose="020B0502020202020204" pitchFamily="34" charset="0"/>
                  </a:rPr>
                  <a:t>defined</a:t>
                </a:r>
                <a:r>
                  <a:rPr lang="it-IT" sz="2000" dirty="0">
                    <a:latin typeface="Century Gothic" panose="020B0502020202020204" pitchFamily="34" charset="0"/>
                  </a:rPr>
                  <a:t> from a </a:t>
                </a:r>
                <a:r>
                  <a:rPr lang="it-IT" sz="2000" dirty="0" err="1">
                    <a:latin typeface="Century Gothic" panose="020B0502020202020204" pitchFamily="34" charset="0"/>
                  </a:rPr>
                  <a:t>rotation</a:t>
                </a:r>
                <a:r>
                  <a:rPr lang="it-IT" sz="2000" dirty="0">
                    <a:latin typeface="Century Gothic" panose="020B0502020202020204" pitchFamily="34" charset="0"/>
                  </a:rPr>
                  <a:t> of </a:t>
                </a:r>
                <a14:m>
                  <m:oMath xmlns:m="http://schemas.openxmlformats.org/officeDocument/2006/math">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𝜋</m:t>
                        </m:r>
                      </m:num>
                      <m:den>
                        <m:r>
                          <a:rPr lang="it-IT" sz="2000" b="0" i="1" smtClean="0">
                            <a:latin typeface="Cambria Math" panose="02040503050406030204" pitchFamily="18" charset="0"/>
                          </a:rPr>
                          <m:t>2</m:t>
                        </m:r>
                      </m:den>
                    </m:f>
                    <m:r>
                      <a:rPr lang="it-IT" sz="2000" b="0" i="1" smtClean="0">
                        <a:latin typeface="Cambria Math" panose="02040503050406030204" pitchFamily="18" charset="0"/>
                      </a:rPr>
                      <m:t>  </m:t>
                    </m:r>
                  </m:oMath>
                </a14:m>
                <a:r>
                  <a:rPr lang="it-IT" sz="2000" dirty="0" err="1">
                    <a:latin typeface="Century Gothic" panose="020B0502020202020204" pitchFamily="34" charset="0"/>
                  </a:rPr>
                  <a:t>around</a:t>
                </a:r>
                <a:r>
                  <a:rPr lang="it-IT" sz="2000" dirty="0">
                    <a:latin typeface="Century Gothic" panose="020B0502020202020204" pitchFamily="34" charset="0"/>
                  </a:rPr>
                  <a:t> the x-</a:t>
                </a:r>
                <a:r>
                  <a:rPr lang="it-IT" sz="2000" dirty="0" err="1">
                    <a:latin typeface="Century Gothic" panose="020B0502020202020204" pitchFamily="34" charset="0"/>
                  </a:rPr>
                  <a:t>axis</a:t>
                </a:r>
                <a:r>
                  <a:rPr lang="it-IT" sz="2000" dirty="0">
                    <a:latin typeface="Century Gothic" panose="020B0502020202020204" pitchFamily="34" charset="0"/>
                  </a:rPr>
                  <a:t> </a:t>
                </a:r>
              </a:p>
            </p:txBody>
          </p:sp>
        </mc:Choice>
        <mc:Fallback>
          <p:sp>
            <p:nvSpPr>
              <p:cNvPr id="24" name="CasellaDiTesto 23">
                <a:extLst>
                  <a:ext uri="{FF2B5EF4-FFF2-40B4-BE49-F238E27FC236}">
                    <a16:creationId xmlns:a16="http://schemas.microsoft.com/office/drawing/2014/main" id="{85BE3EB7-F2E2-AF40-4264-DE474E5BDFE3}"/>
                  </a:ext>
                </a:extLst>
              </p:cNvPr>
              <p:cNvSpPr txBox="1">
                <a:spLocks noRot="1" noChangeAspect="1" noMove="1" noResize="1" noEditPoints="1" noAdjustHandles="1" noChangeArrowheads="1" noChangeShapeType="1" noTextEdit="1"/>
              </p:cNvSpPr>
              <p:nvPr/>
            </p:nvSpPr>
            <p:spPr>
              <a:xfrm>
                <a:off x="5803146" y="4090451"/>
                <a:ext cx="5761703" cy="1443472"/>
              </a:xfrm>
              <a:prstGeom prst="rect">
                <a:avLst/>
              </a:prstGeom>
              <a:blipFill>
                <a:blip r:embed="rId10"/>
                <a:stretch>
                  <a:fillRect l="-952" t="-2110" b="-1688"/>
                </a:stretch>
              </a:blipFill>
            </p:spPr>
            <p:txBody>
              <a:bodyPr/>
              <a:lstStyle/>
              <a:p>
                <a:r>
                  <a:rPr lang="en-GB">
                    <a:noFill/>
                  </a:rPr>
                  <a:t> </a:t>
                </a:r>
              </a:p>
            </p:txBody>
          </p:sp>
        </mc:Fallback>
      </mc:AlternateContent>
    </p:spTree>
    <p:extLst>
      <p:ext uri="{BB962C8B-B14F-4D97-AF65-F5344CB8AC3E}">
        <p14:creationId xmlns:p14="http://schemas.microsoft.com/office/powerpoint/2010/main" val="2307641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testo, diagramma, linea, Diagramma&#10;&#10;Descrizione generata automaticamente">
            <a:extLst>
              <a:ext uri="{FF2B5EF4-FFF2-40B4-BE49-F238E27FC236}">
                <a16:creationId xmlns:a16="http://schemas.microsoft.com/office/drawing/2014/main" id="{61299550-E38B-6D39-9225-85FA693FB26C}"/>
              </a:ext>
            </a:extLst>
          </p:cNvPr>
          <p:cNvPicPr>
            <a:picLocks noChangeAspect="1"/>
          </p:cNvPicPr>
          <p:nvPr/>
        </p:nvPicPr>
        <p:blipFill>
          <a:blip r:embed="rId3"/>
          <a:stretch>
            <a:fillRect/>
          </a:stretch>
        </p:blipFill>
        <p:spPr>
          <a:xfrm>
            <a:off x="8192803" y="3733668"/>
            <a:ext cx="3409262" cy="2556947"/>
          </a:xfrm>
          <a:prstGeom prst="rect">
            <a:avLst/>
          </a:prstGeom>
        </p:spPr>
      </p:pic>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3CC752C7-49A2-6644-7237-59BDD4EDFFD6}"/>
              </a:ext>
            </a:extLst>
          </p:cNvPr>
          <p:cNvSpPr txBox="1"/>
          <p:nvPr/>
        </p:nvSpPr>
        <p:spPr>
          <a:xfrm>
            <a:off x="589935" y="275303"/>
            <a:ext cx="8386917" cy="800219"/>
          </a:xfrm>
          <a:prstGeom prst="rect">
            <a:avLst/>
          </a:prstGeom>
          <a:noFill/>
        </p:spPr>
        <p:txBody>
          <a:bodyPr wrap="square" rtlCol="0">
            <a:spAutoFit/>
          </a:bodyPr>
          <a:lstStyle/>
          <a:p>
            <a:r>
              <a:rPr lang="it-IT" sz="2800" err="1">
                <a:solidFill>
                  <a:srgbClr val="971720"/>
                </a:solidFill>
                <a:latin typeface="Century Gothic"/>
              </a:rPr>
              <a:t>Aerial</a:t>
            </a:r>
            <a:r>
              <a:rPr lang="it-IT" sz="2800">
                <a:solidFill>
                  <a:srgbClr val="971720"/>
                </a:solidFill>
                <a:latin typeface="Century Gothic"/>
              </a:rPr>
              <a:t> </a:t>
            </a:r>
            <a:r>
              <a:rPr lang="it-IT" sz="2800" err="1">
                <a:solidFill>
                  <a:srgbClr val="971720"/>
                </a:solidFill>
                <a:latin typeface="Century Gothic"/>
              </a:rPr>
              <a:t>Manipulator</a:t>
            </a:r>
            <a:r>
              <a:rPr lang="it-IT" sz="2800">
                <a:solidFill>
                  <a:srgbClr val="971720"/>
                </a:solidFill>
                <a:latin typeface="Century Gothic"/>
              </a:rPr>
              <a:t> Controller (</a:t>
            </a:r>
            <a:r>
              <a:rPr lang="it-IT" sz="2800" err="1">
                <a:solidFill>
                  <a:srgbClr val="971720"/>
                </a:solidFill>
                <a:latin typeface="Century Gothic"/>
              </a:rPr>
              <a:t>simulation</a:t>
            </a:r>
            <a:r>
              <a:rPr lang="it-IT" sz="2800">
                <a:solidFill>
                  <a:srgbClr val="971720"/>
                </a:solidFill>
                <a:latin typeface="Century Gothic"/>
              </a:rPr>
              <a:t>)</a:t>
            </a:r>
            <a:endParaRPr lang="it-IT" sz="2800"/>
          </a:p>
          <a:p>
            <a:endParaRPr lang="it-IT"/>
          </a:p>
        </p:txBody>
      </p:sp>
      <p:pic>
        <p:nvPicPr>
          <p:cNvPr id="5" name="Immagine 4" descr="Immagine che contiene testo, schermata, linea, Diagramma&#10;&#10;Descrizione generata automaticamente">
            <a:extLst>
              <a:ext uri="{FF2B5EF4-FFF2-40B4-BE49-F238E27FC236}">
                <a16:creationId xmlns:a16="http://schemas.microsoft.com/office/drawing/2014/main" id="{DFEA727A-3256-E16E-F8F9-DC8C6CBEEDD1}"/>
              </a:ext>
            </a:extLst>
          </p:cNvPr>
          <p:cNvPicPr>
            <a:picLocks noChangeAspect="1"/>
          </p:cNvPicPr>
          <p:nvPr/>
        </p:nvPicPr>
        <p:blipFill>
          <a:blip r:embed="rId5"/>
          <a:stretch>
            <a:fillRect/>
          </a:stretch>
        </p:blipFill>
        <p:spPr>
          <a:xfrm>
            <a:off x="589935" y="3726272"/>
            <a:ext cx="3579556" cy="2684667"/>
          </a:xfrm>
          <a:prstGeom prst="rect">
            <a:avLst/>
          </a:prstGeom>
        </p:spPr>
      </p:pic>
      <p:pic>
        <p:nvPicPr>
          <p:cNvPr id="7" name="Immagine 6" descr="Immagine che contiene testo, schermata, linea, Diagramma&#10;&#10;Descrizione generata automaticamente">
            <a:extLst>
              <a:ext uri="{FF2B5EF4-FFF2-40B4-BE49-F238E27FC236}">
                <a16:creationId xmlns:a16="http://schemas.microsoft.com/office/drawing/2014/main" id="{7B220AE5-BD17-6C31-ED09-FE6F99C1EDAE}"/>
              </a:ext>
            </a:extLst>
          </p:cNvPr>
          <p:cNvPicPr>
            <a:picLocks noChangeAspect="1"/>
          </p:cNvPicPr>
          <p:nvPr/>
        </p:nvPicPr>
        <p:blipFill>
          <a:blip r:embed="rId6"/>
          <a:stretch>
            <a:fillRect/>
          </a:stretch>
        </p:blipFill>
        <p:spPr>
          <a:xfrm>
            <a:off x="8309035" y="391070"/>
            <a:ext cx="2189082" cy="1641811"/>
          </a:xfrm>
          <a:prstGeom prst="rect">
            <a:avLst/>
          </a:prstGeom>
        </p:spPr>
      </p:pic>
      <p:pic>
        <p:nvPicPr>
          <p:cNvPr id="11" name="Immagine 10" descr="Immagine che contiene testo, schermata, linea, diagramma&#10;&#10;Descrizione generata automaticamente">
            <a:extLst>
              <a:ext uri="{FF2B5EF4-FFF2-40B4-BE49-F238E27FC236}">
                <a16:creationId xmlns:a16="http://schemas.microsoft.com/office/drawing/2014/main" id="{0A99A919-1B7B-AAF3-EC8F-958C9B6F63AB}"/>
              </a:ext>
            </a:extLst>
          </p:cNvPr>
          <p:cNvPicPr>
            <a:picLocks noChangeAspect="1"/>
          </p:cNvPicPr>
          <p:nvPr/>
        </p:nvPicPr>
        <p:blipFill>
          <a:blip r:embed="rId7"/>
          <a:stretch>
            <a:fillRect/>
          </a:stretch>
        </p:blipFill>
        <p:spPr>
          <a:xfrm>
            <a:off x="4543849" y="820770"/>
            <a:ext cx="3579556" cy="2684667"/>
          </a:xfrm>
          <a:prstGeom prst="rect">
            <a:avLst/>
          </a:prstGeom>
        </p:spPr>
      </p:pic>
      <p:pic>
        <p:nvPicPr>
          <p:cNvPr id="15" name="Immagine 14" descr="Immagine che contiene testo, Diagramma, linea, diagramma&#10;&#10;Descrizione generata automaticamente">
            <a:extLst>
              <a:ext uri="{FF2B5EF4-FFF2-40B4-BE49-F238E27FC236}">
                <a16:creationId xmlns:a16="http://schemas.microsoft.com/office/drawing/2014/main" id="{5DE7943D-576E-1DE0-AD10-B8C8CC817D9A}"/>
              </a:ext>
            </a:extLst>
          </p:cNvPr>
          <p:cNvPicPr>
            <a:picLocks noChangeAspect="1"/>
          </p:cNvPicPr>
          <p:nvPr/>
        </p:nvPicPr>
        <p:blipFill>
          <a:blip r:embed="rId8"/>
          <a:stretch>
            <a:fillRect/>
          </a:stretch>
        </p:blipFill>
        <p:spPr>
          <a:xfrm>
            <a:off x="4604495" y="3699846"/>
            <a:ext cx="3422651" cy="2566989"/>
          </a:xfrm>
          <a:prstGeom prst="rect">
            <a:avLst/>
          </a:prstGeom>
        </p:spPr>
      </p:pic>
      <p:sp>
        <p:nvSpPr>
          <p:cNvPr id="18" name="CasellaDiTesto 17">
            <a:extLst>
              <a:ext uri="{FF2B5EF4-FFF2-40B4-BE49-F238E27FC236}">
                <a16:creationId xmlns:a16="http://schemas.microsoft.com/office/drawing/2014/main" id="{832D830D-09A5-FB8D-6010-5C0D0477F021}"/>
              </a:ext>
            </a:extLst>
          </p:cNvPr>
          <p:cNvSpPr txBox="1"/>
          <p:nvPr/>
        </p:nvSpPr>
        <p:spPr>
          <a:xfrm>
            <a:off x="536577" y="969933"/>
            <a:ext cx="4100051" cy="2862322"/>
          </a:xfrm>
          <a:prstGeom prst="rect">
            <a:avLst/>
          </a:prstGeom>
          <a:noFill/>
        </p:spPr>
        <p:txBody>
          <a:bodyPr wrap="square" rtlCol="0">
            <a:spAutoFit/>
          </a:bodyPr>
          <a:lstStyle/>
          <a:p>
            <a:r>
              <a:rPr lang="en-US" dirty="0">
                <a:latin typeface="Century Gothic" panose="020B0502020202020204" pitchFamily="34" charset="0"/>
              </a:rPr>
              <a:t>In practice our manipulator starts from a position of rest so the external perturbations on the drone are an external force given by the weight force terms of the manipulator plus the mass. The manipulator starts to move when the drone is stopped around 305 s, and after the trajectory, the arm deploy the added mass.</a:t>
            </a:r>
            <a:endParaRPr lang="it-IT" dirty="0">
              <a:latin typeface="Century Gothic" panose="020B0502020202020204" pitchFamily="34" charset="0"/>
            </a:endParaRPr>
          </a:p>
        </p:txBody>
      </p:sp>
      <p:pic>
        <p:nvPicPr>
          <p:cNvPr id="6" name="Immagine 5" descr="Immagine che contiene testo, diagramma, linea, Diagramma&#10;&#10;Descrizione generata automaticamente">
            <a:extLst>
              <a:ext uri="{FF2B5EF4-FFF2-40B4-BE49-F238E27FC236}">
                <a16:creationId xmlns:a16="http://schemas.microsoft.com/office/drawing/2014/main" id="{D0F8BA33-3463-8B0B-1C51-E5B1E9CB1D56}"/>
              </a:ext>
            </a:extLst>
          </p:cNvPr>
          <p:cNvPicPr>
            <a:picLocks noChangeAspect="1"/>
          </p:cNvPicPr>
          <p:nvPr/>
        </p:nvPicPr>
        <p:blipFill>
          <a:blip r:embed="rId9"/>
          <a:stretch>
            <a:fillRect/>
          </a:stretch>
        </p:blipFill>
        <p:spPr>
          <a:xfrm>
            <a:off x="8239433" y="2042923"/>
            <a:ext cx="2189082" cy="1641812"/>
          </a:xfrm>
          <a:prstGeom prst="rect">
            <a:avLst/>
          </a:prstGeom>
        </p:spPr>
      </p:pic>
      <p:sp>
        <p:nvSpPr>
          <p:cNvPr id="8" name="CasellaDiTesto 7">
            <a:extLst>
              <a:ext uri="{FF2B5EF4-FFF2-40B4-BE49-F238E27FC236}">
                <a16:creationId xmlns:a16="http://schemas.microsoft.com/office/drawing/2014/main" id="{67F1154F-7C46-0032-DBED-FDC7A193042B}"/>
              </a:ext>
            </a:extLst>
          </p:cNvPr>
          <p:cNvSpPr txBox="1"/>
          <p:nvPr/>
        </p:nvSpPr>
        <p:spPr>
          <a:xfrm>
            <a:off x="10498117" y="1772540"/>
            <a:ext cx="1726583" cy="584775"/>
          </a:xfrm>
          <a:prstGeom prst="rect">
            <a:avLst/>
          </a:prstGeom>
          <a:noFill/>
        </p:spPr>
        <p:txBody>
          <a:bodyPr wrap="square" rtlCol="0">
            <a:spAutoFit/>
          </a:bodyPr>
          <a:lstStyle/>
          <a:p>
            <a:r>
              <a:rPr lang="it-IT" sz="1600" err="1">
                <a:solidFill>
                  <a:srgbClr val="971720"/>
                </a:solidFill>
                <a:latin typeface="Century Gothic" panose="020B0502020202020204" pitchFamily="34" charset="0"/>
              </a:rPr>
              <a:t>Disturbances</a:t>
            </a:r>
            <a:r>
              <a:rPr lang="it-IT" sz="1600">
                <a:solidFill>
                  <a:srgbClr val="971720"/>
                </a:solidFill>
                <a:latin typeface="Century Gothic" panose="020B0502020202020204" pitchFamily="34" charset="0"/>
              </a:rPr>
              <a:t> </a:t>
            </a:r>
            <a:r>
              <a:rPr lang="it-IT" sz="1600" err="1">
                <a:solidFill>
                  <a:srgbClr val="971720"/>
                </a:solidFill>
                <a:latin typeface="Century Gothic" panose="020B0502020202020204" pitchFamily="34" charset="0"/>
              </a:rPr>
              <a:t>Estimation</a:t>
            </a:r>
            <a:endParaRPr lang="it-IT" sz="1600">
              <a:solidFill>
                <a:srgbClr val="971720"/>
              </a:solidFill>
              <a:latin typeface="Century Gothic" panose="020B0502020202020204" pitchFamily="34" charset="0"/>
            </a:endParaRPr>
          </a:p>
        </p:txBody>
      </p:sp>
    </p:spTree>
    <p:extLst>
      <p:ext uri="{BB962C8B-B14F-4D97-AF65-F5344CB8AC3E}">
        <p14:creationId xmlns:p14="http://schemas.microsoft.com/office/powerpoint/2010/main" val="326699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7520BD87-E771-ED5D-78CD-C9A66BD26DC3}"/>
              </a:ext>
            </a:extLst>
          </p:cNvPr>
          <p:cNvSpPr txBox="1"/>
          <p:nvPr/>
        </p:nvSpPr>
        <p:spPr>
          <a:xfrm>
            <a:off x="855406" y="521109"/>
            <a:ext cx="9974826" cy="2739211"/>
          </a:xfrm>
          <a:prstGeom prst="rect">
            <a:avLst/>
          </a:prstGeom>
          <a:noFill/>
        </p:spPr>
        <p:txBody>
          <a:bodyPr wrap="square" rtlCol="0">
            <a:spAutoFit/>
          </a:bodyPr>
          <a:lstStyle/>
          <a:p>
            <a:r>
              <a:rPr lang="it-IT" sz="2800" dirty="0" err="1">
                <a:solidFill>
                  <a:srgbClr val="971720"/>
                </a:solidFill>
                <a:latin typeface="Century Gothic"/>
              </a:rPr>
              <a:t>Conclusions</a:t>
            </a:r>
            <a:endParaRPr lang="it-IT" sz="2800" dirty="0"/>
          </a:p>
          <a:p>
            <a:endParaRPr lang="it-IT" dirty="0"/>
          </a:p>
          <a:p>
            <a:pPr algn="ctr"/>
            <a:r>
              <a:rPr lang="it-IT" dirty="0" err="1">
                <a:latin typeface="Century Gothic" panose="020B0502020202020204" pitchFamily="34" charset="0"/>
              </a:rPr>
              <a:t>Different</a:t>
            </a:r>
            <a:r>
              <a:rPr lang="it-IT" dirty="0">
                <a:latin typeface="Century Gothic" panose="020B0502020202020204" pitchFamily="34" charset="0"/>
              </a:rPr>
              <a:t> </a:t>
            </a:r>
            <a:r>
              <a:rPr lang="it-IT" dirty="0" err="1">
                <a:latin typeface="Century Gothic" panose="020B0502020202020204" pitchFamily="34" charset="0"/>
              </a:rPr>
              <a:t>aspect</a:t>
            </a:r>
            <a:r>
              <a:rPr lang="it-IT" dirty="0">
                <a:latin typeface="Century Gothic" panose="020B0502020202020204" pitchFamily="34" charset="0"/>
              </a:rPr>
              <a:t> of the </a:t>
            </a:r>
            <a:r>
              <a:rPr lang="it-IT" dirty="0" err="1">
                <a:latin typeface="Century Gothic" panose="020B0502020202020204" pitchFamily="34" charset="0"/>
              </a:rPr>
              <a:t>aerial</a:t>
            </a:r>
            <a:r>
              <a:rPr lang="it-IT" dirty="0">
                <a:latin typeface="Century Gothic" panose="020B0502020202020204" pitchFamily="34" charset="0"/>
              </a:rPr>
              <a:t> </a:t>
            </a:r>
            <a:r>
              <a:rPr lang="it-IT" dirty="0" err="1">
                <a:latin typeface="Century Gothic" panose="020B0502020202020204" pitchFamily="34" charset="0"/>
              </a:rPr>
              <a:t>robotics</a:t>
            </a:r>
            <a:r>
              <a:rPr lang="it-IT" dirty="0">
                <a:latin typeface="Century Gothic" panose="020B0502020202020204" pitchFamily="34" charset="0"/>
              </a:rPr>
              <a:t> field </a:t>
            </a:r>
            <a:r>
              <a:rPr lang="it-IT" dirty="0" err="1">
                <a:latin typeface="Century Gothic" panose="020B0502020202020204" pitchFamily="34" charset="0"/>
              </a:rPr>
              <a:t>have</a:t>
            </a:r>
            <a:r>
              <a:rPr lang="it-IT" dirty="0">
                <a:latin typeface="Century Gothic" panose="020B0502020202020204" pitchFamily="34" charset="0"/>
              </a:rPr>
              <a:t> </a:t>
            </a:r>
            <a:r>
              <a:rPr lang="it-IT" dirty="0" err="1">
                <a:latin typeface="Century Gothic" panose="020B0502020202020204" pitchFamily="34" charset="0"/>
              </a:rPr>
              <a:t>been</a:t>
            </a:r>
            <a:r>
              <a:rPr lang="it-IT" dirty="0">
                <a:latin typeface="Century Gothic" panose="020B0502020202020204" pitchFamily="34" charset="0"/>
              </a:rPr>
              <a:t> </a:t>
            </a:r>
            <a:r>
              <a:rPr lang="it-IT" dirty="0" err="1">
                <a:latin typeface="Century Gothic" panose="020B0502020202020204" pitchFamily="34" charset="0"/>
              </a:rPr>
              <a:t>explored</a:t>
            </a:r>
            <a:r>
              <a:rPr lang="it-IT" dirty="0">
                <a:latin typeface="Century Gothic" panose="020B0502020202020204" pitchFamily="34" charset="0"/>
              </a:rPr>
              <a:t>, from the </a:t>
            </a:r>
            <a:r>
              <a:rPr lang="it-IT" dirty="0" err="1">
                <a:solidFill>
                  <a:srgbClr val="971720"/>
                </a:solidFill>
                <a:latin typeface="Century Gothic" panose="020B0502020202020204" pitchFamily="34" charset="0"/>
              </a:rPr>
              <a:t>trajectory</a:t>
            </a:r>
            <a:r>
              <a:rPr lang="it-IT" dirty="0">
                <a:solidFill>
                  <a:srgbClr val="971720"/>
                </a:solidFill>
                <a:latin typeface="Century Gothic" panose="020B0502020202020204" pitchFamily="34" charset="0"/>
              </a:rPr>
              <a:t> planning</a:t>
            </a:r>
            <a:r>
              <a:rPr lang="it-IT" dirty="0">
                <a:latin typeface="Century Gothic" panose="020B0502020202020204" pitchFamily="34" charset="0"/>
              </a:rPr>
              <a:t> to the </a:t>
            </a:r>
            <a:r>
              <a:rPr lang="it-IT" dirty="0" err="1">
                <a:latin typeface="Century Gothic" panose="020B0502020202020204" pitchFamily="34" charset="0"/>
              </a:rPr>
              <a:t>implementation</a:t>
            </a:r>
            <a:r>
              <a:rPr lang="it-IT" dirty="0">
                <a:latin typeface="Century Gothic" panose="020B0502020202020204" pitchFamily="34" charset="0"/>
              </a:rPr>
              <a:t> of an </a:t>
            </a:r>
            <a:r>
              <a:rPr lang="it-IT" dirty="0" err="1">
                <a:solidFill>
                  <a:srgbClr val="971720"/>
                </a:solidFill>
                <a:latin typeface="Century Gothic" panose="020B0502020202020204" pitchFamily="34" charset="0"/>
              </a:rPr>
              <a:t>aerial</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manipulator</a:t>
            </a:r>
            <a:r>
              <a:rPr lang="it-IT" dirty="0">
                <a:latin typeface="Century Gothic" panose="020B0502020202020204" pitchFamily="34" charset="0"/>
              </a:rPr>
              <a:t>. </a:t>
            </a:r>
            <a:r>
              <a:rPr lang="it-IT" dirty="0" err="1">
                <a:latin typeface="Century Gothic" panose="020B0502020202020204" pitchFamily="34" charset="0"/>
              </a:rPr>
              <a:t>All</a:t>
            </a:r>
            <a:r>
              <a:rPr lang="it-IT" dirty="0">
                <a:latin typeface="Century Gothic" panose="020B0502020202020204" pitchFamily="34" charset="0"/>
              </a:rPr>
              <a:t> the </a:t>
            </a:r>
            <a:r>
              <a:rPr lang="it-IT" dirty="0" err="1">
                <a:solidFill>
                  <a:srgbClr val="971720"/>
                </a:solidFill>
                <a:latin typeface="Century Gothic" panose="020B0502020202020204" pitchFamily="34" charset="0"/>
              </a:rPr>
              <a:t>three</a:t>
            </a:r>
            <a:r>
              <a:rPr lang="it-IT" dirty="0">
                <a:solidFill>
                  <a:srgbClr val="971720"/>
                </a:solidFill>
                <a:latin typeface="Century Gothic" panose="020B0502020202020204" pitchFamily="34" charset="0"/>
              </a:rPr>
              <a:t> controller </a:t>
            </a:r>
            <a:r>
              <a:rPr lang="it-IT" dirty="0" err="1">
                <a:latin typeface="Century Gothic" panose="020B0502020202020204" pitchFamily="34" charset="0"/>
              </a:rPr>
              <a:t>succesfully</a:t>
            </a:r>
            <a:r>
              <a:rPr lang="it-IT" dirty="0">
                <a:latin typeface="Century Gothic" panose="020B0502020202020204" pitchFamily="34" charset="0"/>
              </a:rPr>
              <a:t> </a:t>
            </a:r>
            <a:r>
              <a:rPr lang="it-IT" dirty="0" err="1">
                <a:latin typeface="Century Gothic" panose="020B0502020202020204" pitchFamily="34" charset="0"/>
              </a:rPr>
              <a:t>meet</a:t>
            </a:r>
            <a:r>
              <a:rPr lang="it-IT" dirty="0">
                <a:latin typeface="Century Gothic" panose="020B0502020202020204" pitchFamily="34" charset="0"/>
              </a:rPr>
              <a:t> the task </a:t>
            </a:r>
            <a:r>
              <a:rPr lang="it-IT" dirty="0" err="1">
                <a:latin typeface="Century Gothic" panose="020B0502020202020204" pitchFamily="34" charset="0"/>
              </a:rPr>
              <a:t>requirement</a:t>
            </a:r>
            <a:r>
              <a:rPr lang="it-IT" dirty="0">
                <a:latin typeface="Century Gothic" panose="020B0502020202020204" pitchFamily="34" charset="0"/>
              </a:rPr>
              <a:t> and with the </a:t>
            </a:r>
            <a:r>
              <a:rPr lang="it-IT" dirty="0" err="1">
                <a:latin typeface="Century Gothic" panose="020B0502020202020204" pitchFamily="34" charset="0"/>
              </a:rPr>
              <a:t>introduction</a:t>
            </a:r>
            <a:r>
              <a:rPr lang="it-IT" dirty="0">
                <a:latin typeface="Century Gothic" panose="020B0502020202020204" pitchFamily="34" charset="0"/>
              </a:rPr>
              <a:t> of a </a:t>
            </a:r>
            <a:r>
              <a:rPr lang="it-IT" dirty="0" err="1">
                <a:solidFill>
                  <a:srgbClr val="971720"/>
                </a:solidFill>
                <a:latin typeface="Century Gothic" panose="020B0502020202020204" pitchFamily="34" charset="0"/>
              </a:rPr>
              <a:t>momentum</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based</a:t>
            </a:r>
            <a:r>
              <a:rPr lang="it-IT" dirty="0">
                <a:solidFill>
                  <a:srgbClr val="971720"/>
                </a:solidFill>
                <a:latin typeface="Century Gothic" panose="020B0502020202020204" pitchFamily="34" charset="0"/>
              </a:rPr>
              <a:t> estimator</a:t>
            </a:r>
            <a:r>
              <a:rPr lang="it-IT" dirty="0">
                <a:latin typeface="Century Gothic" panose="020B0502020202020204" pitchFamily="34" charset="0"/>
              </a:rPr>
              <a:t> a </a:t>
            </a:r>
            <a:r>
              <a:rPr lang="it-IT" dirty="0" err="1">
                <a:solidFill>
                  <a:srgbClr val="971720"/>
                </a:solidFill>
                <a:latin typeface="Century Gothic" panose="020B0502020202020204" pitchFamily="34" charset="0"/>
              </a:rPr>
              <a:t>reduction</a:t>
            </a:r>
            <a:r>
              <a:rPr lang="it-IT" dirty="0">
                <a:solidFill>
                  <a:srgbClr val="971720"/>
                </a:solidFill>
                <a:latin typeface="Century Gothic" panose="020B0502020202020204" pitchFamily="34" charset="0"/>
              </a:rPr>
              <a:t> of the </a:t>
            </a:r>
            <a:r>
              <a:rPr lang="it-IT" dirty="0" err="1">
                <a:solidFill>
                  <a:srgbClr val="971720"/>
                </a:solidFill>
                <a:latin typeface="Century Gothic" panose="020B0502020202020204" pitchFamily="34" charset="0"/>
              </a:rPr>
              <a:t>error</a:t>
            </a:r>
            <a:r>
              <a:rPr lang="it-IT" dirty="0">
                <a:solidFill>
                  <a:srgbClr val="971720"/>
                </a:solidFill>
                <a:latin typeface="Century Gothic" panose="020B0502020202020204" pitchFamily="34" charset="0"/>
              </a:rPr>
              <a:t> </a:t>
            </a:r>
            <a:r>
              <a:rPr lang="it-IT" dirty="0" err="1">
                <a:latin typeface="Century Gothic" panose="020B0502020202020204" pitchFamily="34" charset="0"/>
              </a:rPr>
              <a:t>brought</a:t>
            </a:r>
            <a:r>
              <a:rPr lang="it-IT" dirty="0">
                <a:latin typeface="Century Gothic" panose="020B0502020202020204" pitchFamily="34" charset="0"/>
              </a:rPr>
              <a:t> by </a:t>
            </a:r>
            <a:r>
              <a:rPr lang="it-IT" dirty="0" err="1">
                <a:solidFill>
                  <a:srgbClr val="971720"/>
                </a:solidFill>
                <a:latin typeface="Century Gothic" panose="020B0502020202020204" pitchFamily="34" charset="0"/>
              </a:rPr>
              <a:t>external</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disturbances</a:t>
            </a:r>
            <a:r>
              <a:rPr lang="it-IT" dirty="0">
                <a:solidFill>
                  <a:srgbClr val="971720"/>
                </a:solidFill>
                <a:latin typeface="Century Gothic" panose="020B0502020202020204" pitchFamily="34" charset="0"/>
              </a:rPr>
              <a:t> </a:t>
            </a:r>
            <a:r>
              <a:rPr lang="it-IT" dirty="0">
                <a:latin typeface="Century Gothic" panose="020B0502020202020204" pitchFamily="34" charset="0"/>
              </a:rPr>
              <a:t>and </a:t>
            </a:r>
            <a:r>
              <a:rPr lang="it-IT" dirty="0" err="1">
                <a:solidFill>
                  <a:srgbClr val="971720"/>
                </a:solidFill>
                <a:latin typeface="Century Gothic" panose="020B0502020202020204" pitchFamily="34" charset="0"/>
              </a:rPr>
              <a:t>parametric</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uncertanties</a:t>
            </a:r>
            <a:r>
              <a:rPr lang="it-IT" dirty="0">
                <a:latin typeface="Century Gothic" panose="020B0502020202020204" pitchFamily="34" charset="0"/>
              </a:rPr>
              <a:t> </a:t>
            </a:r>
            <a:r>
              <a:rPr lang="it-IT" dirty="0" err="1">
                <a:latin typeface="Century Gothic" panose="020B0502020202020204" pitchFamily="34" charset="0"/>
              </a:rPr>
              <a:t>has</a:t>
            </a:r>
            <a:r>
              <a:rPr lang="it-IT" dirty="0">
                <a:latin typeface="Century Gothic" panose="020B0502020202020204" pitchFamily="34" charset="0"/>
              </a:rPr>
              <a:t> </a:t>
            </a:r>
            <a:r>
              <a:rPr lang="it-IT" dirty="0" err="1">
                <a:latin typeface="Century Gothic" panose="020B0502020202020204" pitchFamily="34" charset="0"/>
              </a:rPr>
              <a:t>been</a:t>
            </a:r>
            <a:r>
              <a:rPr lang="it-IT" dirty="0">
                <a:latin typeface="Century Gothic" panose="020B0502020202020204" pitchFamily="34" charset="0"/>
              </a:rPr>
              <a:t> </a:t>
            </a:r>
            <a:r>
              <a:rPr lang="it-IT" dirty="0" err="1">
                <a:latin typeface="Century Gothic" panose="020B0502020202020204" pitchFamily="34" charset="0"/>
              </a:rPr>
              <a:t>obtained</a:t>
            </a:r>
            <a:r>
              <a:rPr lang="it-IT" dirty="0">
                <a:latin typeface="Century Gothic" panose="020B0502020202020204" pitchFamily="34" charset="0"/>
              </a:rPr>
              <a:t>. </a:t>
            </a:r>
            <a:r>
              <a:rPr lang="it-IT" dirty="0" err="1">
                <a:latin typeface="Century Gothic" panose="020B0502020202020204" pitchFamily="34" charset="0"/>
              </a:rPr>
              <a:t>Regarding</a:t>
            </a:r>
            <a:r>
              <a:rPr lang="it-IT" dirty="0">
                <a:latin typeface="Century Gothic" panose="020B0502020202020204" pitchFamily="34" charset="0"/>
              </a:rPr>
              <a:t> the </a:t>
            </a:r>
            <a:r>
              <a:rPr lang="it-IT" dirty="0" err="1">
                <a:latin typeface="Century Gothic" panose="020B0502020202020204" pitchFamily="34" charset="0"/>
              </a:rPr>
              <a:t>Aerial</a:t>
            </a:r>
            <a:r>
              <a:rPr lang="it-IT" dirty="0">
                <a:latin typeface="Century Gothic" panose="020B0502020202020204" pitchFamily="34" charset="0"/>
              </a:rPr>
              <a:t> </a:t>
            </a:r>
            <a:r>
              <a:rPr lang="it-IT" dirty="0" err="1">
                <a:latin typeface="Century Gothic" panose="020B0502020202020204" pitchFamily="34" charset="0"/>
              </a:rPr>
              <a:t>Manipulation</a:t>
            </a:r>
            <a:r>
              <a:rPr lang="it-IT" dirty="0">
                <a:latin typeface="Century Gothic" panose="020B0502020202020204" pitchFamily="34" charset="0"/>
              </a:rPr>
              <a:t>, </a:t>
            </a:r>
            <a:r>
              <a:rPr lang="it-IT" dirty="0" err="1">
                <a:latin typeface="Century Gothic" panose="020B0502020202020204" pitchFamily="34" charset="0"/>
              </a:rPr>
              <a:t>many</a:t>
            </a:r>
            <a:r>
              <a:rPr lang="it-IT" dirty="0">
                <a:latin typeface="Century Gothic" panose="020B0502020202020204" pitchFamily="34" charset="0"/>
              </a:rPr>
              <a:t> </a:t>
            </a:r>
            <a:r>
              <a:rPr lang="it-IT" dirty="0" err="1">
                <a:latin typeface="Century Gothic" panose="020B0502020202020204" pitchFamily="34" charset="0"/>
              </a:rPr>
              <a:t>other</a:t>
            </a:r>
            <a:r>
              <a:rPr lang="it-IT" dirty="0">
                <a:latin typeface="Century Gothic" panose="020B0502020202020204" pitchFamily="34" charset="0"/>
              </a:rPr>
              <a:t> </a:t>
            </a:r>
            <a:r>
              <a:rPr lang="it-IT" dirty="0" err="1">
                <a:latin typeface="Century Gothic" panose="020B0502020202020204" pitchFamily="34" charset="0"/>
              </a:rPr>
              <a:t>aspect</a:t>
            </a:r>
            <a:r>
              <a:rPr lang="it-IT" dirty="0">
                <a:latin typeface="Century Gothic" panose="020B0502020202020204" pitchFamily="34" charset="0"/>
              </a:rPr>
              <a:t> </a:t>
            </a:r>
            <a:r>
              <a:rPr lang="it-IT" dirty="0" err="1">
                <a:latin typeface="Century Gothic" panose="020B0502020202020204" pitchFamily="34" charset="0"/>
              </a:rPr>
              <a:t>could</a:t>
            </a:r>
            <a:r>
              <a:rPr lang="it-IT" dirty="0">
                <a:latin typeface="Century Gothic" panose="020B0502020202020204" pitchFamily="34" charset="0"/>
              </a:rPr>
              <a:t> be </a:t>
            </a:r>
            <a:r>
              <a:rPr lang="it-IT" dirty="0" err="1">
                <a:latin typeface="Century Gothic" panose="020B0502020202020204" pitchFamily="34" charset="0"/>
              </a:rPr>
              <a:t>explored</a:t>
            </a:r>
            <a:r>
              <a:rPr lang="it-IT" dirty="0">
                <a:latin typeface="Century Gothic" panose="020B0502020202020204" pitchFamily="34" charset="0"/>
              </a:rPr>
              <a:t>, </a:t>
            </a:r>
            <a:r>
              <a:rPr lang="it-IT" dirty="0" err="1">
                <a:latin typeface="Century Gothic" panose="020B0502020202020204" pitchFamily="34" charset="0"/>
              </a:rPr>
              <a:t>such</a:t>
            </a:r>
            <a:r>
              <a:rPr lang="it-IT" dirty="0">
                <a:latin typeface="Century Gothic" panose="020B0502020202020204" pitchFamily="34" charset="0"/>
              </a:rPr>
              <a:t> </a:t>
            </a:r>
            <a:r>
              <a:rPr lang="it-IT" dirty="0" err="1">
                <a:latin typeface="Century Gothic" panose="020B0502020202020204" pitchFamily="34" charset="0"/>
              </a:rPr>
              <a:t>as</a:t>
            </a:r>
            <a:r>
              <a:rPr lang="it-IT" dirty="0">
                <a:latin typeface="Century Gothic" panose="020B0502020202020204" pitchFamily="34" charset="0"/>
              </a:rPr>
              <a:t> more </a:t>
            </a:r>
            <a:r>
              <a:rPr lang="it-IT" dirty="0" err="1">
                <a:solidFill>
                  <a:srgbClr val="971720"/>
                </a:solidFill>
                <a:latin typeface="Century Gothic" panose="020B0502020202020204" pitchFamily="34" charset="0"/>
              </a:rPr>
              <a:t>complex</a:t>
            </a:r>
            <a:r>
              <a:rPr lang="it-IT" dirty="0">
                <a:solidFill>
                  <a:srgbClr val="971720"/>
                </a:solidFill>
                <a:latin typeface="Century Gothic" panose="020B0502020202020204" pitchFamily="34" charset="0"/>
              </a:rPr>
              <a:t> interaction </a:t>
            </a:r>
            <a:r>
              <a:rPr lang="it-IT" dirty="0">
                <a:latin typeface="Century Gothic" panose="020B0502020202020204" pitchFamily="34" charset="0"/>
              </a:rPr>
              <a:t>with the </a:t>
            </a:r>
            <a:r>
              <a:rPr lang="it-IT" dirty="0" err="1">
                <a:solidFill>
                  <a:srgbClr val="971720"/>
                </a:solidFill>
                <a:latin typeface="Century Gothic" panose="020B0502020202020204" pitchFamily="34" charset="0"/>
              </a:rPr>
              <a:t>environment</a:t>
            </a:r>
            <a:r>
              <a:rPr lang="it-IT" dirty="0">
                <a:latin typeface="Century Gothic" panose="020B0502020202020204" pitchFamily="34" charset="0"/>
              </a:rPr>
              <a:t>, which </a:t>
            </a:r>
            <a:r>
              <a:rPr lang="it-IT" dirty="0" err="1">
                <a:latin typeface="Century Gothic" panose="020B0502020202020204" pitchFamily="34" charset="0"/>
              </a:rPr>
              <a:t>requires</a:t>
            </a:r>
            <a:r>
              <a:rPr lang="it-IT" dirty="0">
                <a:latin typeface="Century Gothic" panose="020B0502020202020204" pitchFamily="34" charset="0"/>
              </a:rPr>
              <a:t> an </a:t>
            </a:r>
            <a:r>
              <a:rPr lang="it-IT" dirty="0" err="1">
                <a:solidFill>
                  <a:srgbClr val="971720"/>
                </a:solidFill>
                <a:latin typeface="Century Gothic" panose="020B0502020202020204" pitchFamily="34" charset="0"/>
              </a:rPr>
              <a:t>additional</a:t>
            </a:r>
            <a:r>
              <a:rPr lang="it-IT" dirty="0">
                <a:solidFill>
                  <a:srgbClr val="971720"/>
                </a:solidFill>
                <a:latin typeface="Century Gothic" panose="020B0502020202020204" pitchFamily="34" charset="0"/>
              </a:rPr>
              <a:t> focus </a:t>
            </a:r>
            <a:r>
              <a:rPr lang="it-IT" dirty="0">
                <a:latin typeface="Century Gothic" panose="020B0502020202020204" pitchFamily="34" charset="0"/>
              </a:rPr>
              <a:t>to model in a </a:t>
            </a:r>
            <a:r>
              <a:rPr lang="it-IT" dirty="0" err="1">
                <a:latin typeface="Century Gothic" panose="020B0502020202020204" pitchFamily="34" charset="0"/>
              </a:rPr>
              <a:t>proper</a:t>
            </a:r>
            <a:r>
              <a:rPr lang="it-IT" dirty="0">
                <a:latin typeface="Century Gothic" panose="020B0502020202020204" pitchFamily="34" charset="0"/>
              </a:rPr>
              <a:t> way </a:t>
            </a:r>
            <a:r>
              <a:rPr lang="it-IT" dirty="0" err="1">
                <a:latin typeface="Century Gothic" panose="020B0502020202020204" pitchFamily="34" charset="0"/>
              </a:rPr>
              <a:t>such</a:t>
            </a:r>
            <a:r>
              <a:rPr lang="it-IT" dirty="0">
                <a:latin typeface="Century Gothic" panose="020B0502020202020204" pitchFamily="34" charset="0"/>
              </a:rPr>
              <a:t> </a:t>
            </a:r>
            <a:r>
              <a:rPr lang="it-IT" dirty="0" err="1">
                <a:latin typeface="Century Gothic" panose="020B0502020202020204" pitchFamily="34" charset="0"/>
              </a:rPr>
              <a:t>type</a:t>
            </a:r>
            <a:r>
              <a:rPr lang="it-IT" dirty="0">
                <a:latin typeface="Century Gothic" panose="020B0502020202020204" pitchFamily="34" charset="0"/>
              </a:rPr>
              <a:t> of tasks.</a:t>
            </a:r>
          </a:p>
        </p:txBody>
      </p:sp>
      <p:sp>
        <p:nvSpPr>
          <p:cNvPr id="4" name="CasellaDiTesto 3">
            <a:extLst>
              <a:ext uri="{FF2B5EF4-FFF2-40B4-BE49-F238E27FC236}">
                <a16:creationId xmlns:a16="http://schemas.microsoft.com/office/drawing/2014/main" id="{165CA777-167E-28B7-3814-A972B6169A9A}"/>
              </a:ext>
            </a:extLst>
          </p:cNvPr>
          <p:cNvSpPr txBox="1"/>
          <p:nvPr/>
        </p:nvSpPr>
        <p:spPr>
          <a:xfrm>
            <a:off x="1902541" y="5536672"/>
            <a:ext cx="8386917" cy="800219"/>
          </a:xfrm>
          <a:prstGeom prst="rect">
            <a:avLst/>
          </a:prstGeom>
          <a:noFill/>
        </p:spPr>
        <p:txBody>
          <a:bodyPr wrap="square" rtlCol="0">
            <a:spAutoFit/>
          </a:bodyPr>
          <a:lstStyle/>
          <a:p>
            <a:pPr algn="ctr"/>
            <a:r>
              <a:rPr lang="it-IT" sz="2800" dirty="0">
                <a:solidFill>
                  <a:srgbClr val="971720"/>
                </a:solidFill>
                <a:latin typeface="Century Gothic"/>
              </a:rPr>
              <a:t>Thanks for the </a:t>
            </a:r>
            <a:r>
              <a:rPr lang="it-IT" sz="2800" dirty="0" err="1">
                <a:solidFill>
                  <a:srgbClr val="971720"/>
                </a:solidFill>
                <a:latin typeface="Century Gothic"/>
              </a:rPr>
              <a:t>attention</a:t>
            </a:r>
            <a:endParaRPr lang="it-IT" sz="2800" dirty="0"/>
          </a:p>
          <a:p>
            <a:endParaRPr lang="it-IT" dirty="0"/>
          </a:p>
        </p:txBody>
      </p:sp>
    </p:spTree>
    <p:extLst>
      <p:ext uri="{BB962C8B-B14F-4D97-AF65-F5344CB8AC3E}">
        <p14:creationId xmlns:p14="http://schemas.microsoft.com/office/powerpoint/2010/main" val="1708343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83430C4D-7430-7449-5C66-C4CD87999F64}"/>
              </a:ext>
            </a:extLst>
          </p:cNvPr>
          <p:cNvSpPr/>
          <p:nvPr/>
        </p:nvSpPr>
        <p:spPr>
          <a:xfrm>
            <a:off x="191727" y="966428"/>
            <a:ext cx="5083278" cy="2318727"/>
          </a:xfrm>
          <a:prstGeom prst="roundRect">
            <a:avLst/>
          </a:prstGeom>
          <a:gradFill flip="none" rotWithShape="1">
            <a:gsLst>
              <a:gs pos="0">
                <a:srgbClr val="FFDC00">
                  <a:tint val="66000"/>
                  <a:satMod val="160000"/>
                </a:srgbClr>
              </a:gs>
              <a:gs pos="50000">
                <a:srgbClr val="FFDC00">
                  <a:tint val="44500"/>
                  <a:satMod val="160000"/>
                </a:srgbClr>
              </a:gs>
              <a:gs pos="100000">
                <a:srgbClr val="FFDC00">
                  <a:tint val="23500"/>
                  <a:satMod val="160000"/>
                </a:srgbClr>
              </a:gs>
            </a:gsLst>
            <a:lin ang="54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a:t>
            </a:fld>
            <a:r>
              <a:rPr lang="it-IT" sz="1400" dirty="0">
                <a:solidFill>
                  <a:srgbClr val="162230"/>
                </a:solidFill>
                <a:latin typeface="Century Gothic"/>
                <a:cs typeface="Century Gothic"/>
              </a:rPr>
              <a:t>/22</a:t>
            </a:r>
          </a:p>
        </p:txBody>
      </p:sp>
      <p:sp>
        <p:nvSpPr>
          <p:cNvPr id="8" name="CasellaDiTesto 7">
            <a:extLst>
              <a:ext uri="{FF2B5EF4-FFF2-40B4-BE49-F238E27FC236}">
                <a16:creationId xmlns:a16="http://schemas.microsoft.com/office/drawing/2014/main" id="{56529477-0D68-D397-71D9-F57D89A2FBE9}"/>
              </a:ext>
            </a:extLst>
          </p:cNvPr>
          <p:cNvSpPr txBox="1"/>
          <p:nvPr/>
        </p:nvSpPr>
        <p:spPr>
          <a:xfrm>
            <a:off x="589935" y="275303"/>
            <a:ext cx="8386917" cy="800219"/>
          </a:xfrm>
          <a:prstGeom prst="rect">
            <a:avLst/>
          </a:prstGeom>
          <a:noFill/>
        </p:spPr>
        <p:txBody>
          <a:bodyPr wrap="square" rtlCol="0">
            <a:spAutoFit/>
          </a:bodyPr>
          <a:lstStyle/>
          <a:p>
            <a:r>
              <a:rPr lang="it-IT" sz="2800" err="1">
                <a:solidFill>
                  <a:srgbClr val="971720"/>
                </a:solidFill>
                <a:latin typeface="Century Gothic"/>
              </a:rPr>
              <a:t>Modelling</a:t>
            </a:r>
            <a:r>
              <a:rPr lang="it-IT" sz="2800">
                <a:solidFill>
                  <a:srgbClr val="971720"/>
                </a:solidFill>
                <a:latin typeface="Century Gothic"/>
              </a:rPr>
              <a:t> and Task </a:t>
            </a:r>
            <a:r>
              <a:rPr lang="it-IT" sz="2800" err="1">
                <a:solidFill>
                  <a:srgbClr val="971720"/>
                </a:solidFill>
                <a:latin typeface="Century Gothic"/>
              </a:rPr>
              <a:t>definition</a:t>
            </a:r>
            <a:endParaRPr lang="it-IT" sz="2800"/>
          </a:p>
          <a:p>
            <a:endParaRPr lang="it-IT"/>
          </a:p>
        </p:txBody>
      </p:sp>
      <p:sp>
        <p:nvSpPr>
          <p:cNvPr id="3" name="CasellaDiTesto 2">
            <a:extLst>
              <a:ext uri="{FF2B5EF4-FFF2-40B4-BE49-F238E27FC236}">
                <a16:creationId xmlns:a16="http://schemas.microsoft.com/office/drawing/2014/main" id="{E3D7D799-6E80-F85D-F0BB-20223BD6B72A}"/>
              </a:ext>
            </a:extLst>
          </p:cNvPr>
          <p:cNvSpPr txBox="1"/>
          <p:nvPr/>
        </p:nvSpPr>
        <p:spPr>
          <a:xfrm>
            <a:off x="432617" y="1271224"/>
            <a:ext cx="4601497" cy="1631216"/>
          </a:xfrm>
          <a:prstGeom prst="rect">
            <a:avLst/>
          </a:prstGeom>
          <a:noFill/>
        </p:spPr>
        <p:txBody>
          <a:bodyPr wrap="square" rtlCol="0">
            <a:spAutoFit/>
          </a:bodyPr>
          <a:lstStyle/>
          <a:p>
            <a:r>
              <a:rPr lang="it-IT" sz="2000" err="1">
                <a:solidFill>
                  <a:srgbClr val="971720"/>
                </a:solidFill>
                <a:latin typeface="Century Gothic" panose="020B0502020202020204" pitchFamily="34" charset="0"/>
              </a:rPr>
              <a:t>Quadcopter</a:t>
            </a:r>
            <a:r>
              <a:rPr lang="it-IT" sz="2000">
                <a:solidFill>
                  <a:srgbClr val="971720"/>
                </a:solidFill>
                <a:latin typeface="Century Gothic" panose="020B0502020202020204" pitchFamily="34" charset="0"/>
              </a:rPr>
              <a:t>:</a:t>
            </a:r>
          </a:p>
          <a:p>
            <a:pPr marL="285750" indent="-285750">
              <a:buFont typeface="Arial" panose="020B0604020202020204" pitchFamily="34" charset="0"/>
              <a:buChar char="•"/>
            </a:pPr>
            <a:r>
              <a:rPr lang="it-IT" sz="2000">
                <a:latin typeface="Century Gothic" panose="020B0502020202020204" pitchFamily="34" charset="0"/>
              </a:rPr>
              <a:t>Mass= 2 kg</a:t>
            </a:r>
          </a:p>
          <a:p>
            <a:pPr marL="285750" indent="-285750">
              <a:buFont typeface="Arial" panose="020B0604020202020204" pitchFamily="34" charset="0"/>
              <a:buChar char="•"/>
            </a:pPr>
            <a:r>
              <a:rPr lang="it-IT" sz="2000" err="1">
                <a:latin typeface="Century Gothic" panose="020B0502020202020204" pitchFamily="34" charset="0"/>
              </a:rPr>
              <a:t>Inertia</a:t>
            </a:r>
            <a:r>
              <a:rPr lang="it-IT" sz="2000">
                <a:latin typeface="Century Gothic" panose="020B0502020202020204" pitchFamily="34" charset="0"/>
              </a:rPr>
              <a:t> Matrix= </a:t>
            </a:r>
            <a:r>
              <a:rPr lang="it-IT" sz="2000" err="1">
                <a:latin typeface="Century Gothic" panose="020B0502020202020204" pitchFamily="34" charset="0"/>
              </a:rPr>
              <a:t>diag</a:t>
            </a:r>
            <a:r>
              <a:rPr lang="it-IT" sz="2000">
                <a:latin typeface="Century Gothic" panose="020B0502020202020204" pitchFamily="34" charset="0"/>
              </a:rPr>
              <a:t>([ 1.246 1.246 2*1.246])</a:t>
            </a:r>
          </a:p>
          <a:p>
            <a:pPr marL="285750" indent="-285750">
              <a:buFont typeface="Arial" panose="020B0604020202020204" pitchFamily="34" charset="0"/>
              <a:buChar char="•"/>
            </a:pPr>
            <a:r>
              <a:rPr lang="it-IT" sz="2000">
                <a:latin typeface="Century Gothic" panose="020B0502020202020204" pitchFamily="34" charset="0"/>
              </a:rPr>
              <a:t>Link </a:t>
            </a:r>
            <a:r>
              <a:rPr lang="it-IT" sz="2000" err="1">
                <a:latin typeface="Century Gothic" panose="020B0502020202020204" pitchFamily="34" charset="0"/>
              </a:rPr>
              <a:t>length</a:t>
            </a:r>
            <a:r>
              <a:rPr lang="it-IT" sz="2000">
                <a:latin typeface="Century Gothic" panose="020B0502020202020204" pitchFamily="34" charset="0"/>
              </a:rPr>
              <a:t> = 0.3 m</a:t>
            </a:r>
          </a:p>
        </p:txBody>
      </p:sp>
      <p:sp>
        <p:nvSpPr>
          <p:cNvPr id="6" name="Rettangolo con angoli arrotondati 5">
            <a:extLst>
              <a:ext uri="{FF2B5EF4-FFF2-40B4-BE49-F238E27FC236}">
                <a16:creationId xmlns:a16="http://schemas.microsoft.com/office/drawing/2014/main" id="{0BB1FA08-5002-095B-3524-E8EF35794BED}"/>
              </a:ext>
            </a:extLst>
          </p:cNvPr>
          <p:cNvSpPr/>
          <p:nvPr/>
        </p:nvSpPr>
        <p:spPr>
          <a:xfrm>
            <a:off x="191727" y="3668587"/>
            <a:ext cx="5083278" cy="2388809"/>
          </a:xfrm>
          <a:prstGeom prst="roundRect">
            <a:avLst/>
          </a:prstGeom>
          <a:gradFill flip="none" rotWithShape="1">
            <a:gsLst>
              <a:gs pos="0">
                <a:srgbClr val="FFDC00">
                  <a:tint val="66000"/>
                  <a:satMod val="160000"/>
                </a:srgbClr>
              </a:gs>
              <a:gs pos="50000">
                <a:srgbClr val="FFDC00">
                  <a:tint val="44500"/>
                  <a:satMod val="160000"/>
                </a:srgbClr>
              </a:gs>
              <a:gs pos="100000">
                <a:srgbClr val="FFDC00">
                  <a:tint val="23500"/>
                  <a:satMod val="160000"/>
                </a:srgbClr>
              </a:gs>
            </a:gsLst>
            <a:lin ang="54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p>
        </p:txBody>
      </p:sp>
      <p:sp>
        <p:nvSpPr>
          <p:cNvPr id="4" name="CasellaDiTesto 3">
            <a:extLst>
              <a:ext uri="{FF2B5EF4-FFF2-40B4-BE49-F238E27FC236}">
                <a16:creationId xmlns:a16="http://schemas.microsoft.com/office/drawing/2014/main" id="{5E21F6D5-EDA5-DD10-E0D7-8A5A112F521A}"/>
              </a:ext>
            </a:extLst>
          </p:cNvPr>
          <p:cNvSpPr txBox="1"/>
          <p:nvPr/>
        </p:nvSpPr>
        <p:spPr>
          <a:xfrm>
            <a:off x="432619" y="3767508"/>
            <a:ext cx="4601497" cy="2246769"/>
          </a:xfrm>
          <a:prstGeom prst="rect">
            <a:avLst/>
          </a:prstGeom>
          <a:noFill/>
        </p:spPr>
        <p:txBody>
          <a:bodyPr wrap="square" rtlCol="0">
            <a:spAutoFit/>
          </a:bodyPr>
          <a:lstStyle/>
          <a:p>
            <a:r>
              <a:rPr lang="it-IT" sz="2000">
                <a:solidFill>
                  <a:srgbClr val="971720"/>
                </a:solidFill>
                <a:latin typeface="Century Gothic" panose="020B0502020202020204" pitchFamily="34" charset="0"/>
              </a:rPr>
              <a:t>2 </a:t>
            </a:r>
            <a:r>
              <a:rPr lang="it-IT" sz="2000" err="1">
                <a:solidFill>
                  <a:srgbClr val="971720"/>
                </a:solidFill>
                <a:latin typeface="Century Gothic" panose="020B0502020202020204" pitchFamily="34" charset="0"/>
              </a:rPr>
              <a:t>dof</a:t>
            </a:r>
            <a:r>
              <a:rPr lang="it-IT" sz="2000">
                <a:solidFill>
                  <a:srgbClr val="971720"/>
                </a:solidFill>
                <a:latin typeface="Century Gothic" panose="020B0502020202020204" pitchFamily="34" charset="0"/>
              </a:rPr>
              <a:t> </a:t>
            </a:r>
            <a:r>
              <a:rPr lang="it-IT" sz="2000" err="1">
                <a:solidFill>
                  <a:srgbClr val="971720"/>
                </a:solidFill>
                <a:latin typeface="Century Gothic" panose="020B0502020202020204" pitchFamily="34" charset="0"/>
              </a:rPr>
              <a:t>Manipulator</a:t>
            </a:r>
            <a:r>
              <a:rPr lang="it-IT" sz="2000">
                <a:solidFill>
                  <a:srgbClr val="971720"/>
                </a:solidFill>
                <a:latin typeface="Century Gothic" panose="020B0502020202020204" pitchFamily="34" charset="0"/>
              </a:rPr>
              <a:t>:</a:t>
            </a:r>
          </a:p>
          <a:p>
            <a:pPr marL="285750" indent="-285750">
              <a:buFont typeface="Arial" panose="020B0604020202020204" pitchFamily="34" charset="0"/>
              <a:buChar char="•"/>
            </a:pPr>
            <a:r>
              <a:rPr lang="it-IT" sz="2000">
                <a:latin typeface="Century Gothic" panose="020B0502020202020204" pitchFamily="34" charset="0"/>
              </a:rPr>
              <a:t>Link1 mass= 0.049 kg</a:t>
            </a:r>
          </a:p>
          <a:p>
            <a:pPr marL="285750" indent="-285750">
              <a:buFont typeface="Arial" panose="020B0604020202020204" pitchFamily="34" charset="0"/>
              <a:buChar char="•"/>
            </a:pPr>
            <a:r>
              <a:rPr lang="it-IT" sz="2000">
                <a:latin typeface="Century Gothic" panose="020B0502020202020204" pitchFamily="34" charset="0"/>
              </a:rPr>
              <a:t>Link2 mass= 0.05 kg</a:t>
            </a:r>
          </a:p>
          <a:p>
            <a:pPr marL="285750" indent="-285750">
              <a:buFont typeface="Arial" panose="020B0604020202020204" pitchFamily="34" charset="0"/>
              <a:buChar char="•"/>
            </a:pPr>
            <a:r>
              <a:rPr lang="it-IT" sz="2000">
                <a:latin typeface="Century Gothic" panose="020B0502020202020204" pitchFamily="34" charset="0"/>
              </a:rPr>
              <a:t>Link1 </a:t>
            </a:r>
            <a:r>
              <a:rPr lang="it-IT" sz="2000" err="1">
                <a:latin typeface="Century Gothic" panose="020B0502020202020204" pitchFamily="34" charset="0"/>
              </a:rPr>
              <a:t>length</a:t>
            </a:r>
            <a:r>
              <a:rPr lang="it-IT" sz="2000">
                <a:latin typeface="Century Gothic" panose="020B0502020202020204" pitchFamily="34" charset="0"/>
              </a:rPr>
              <a:t>= 15 cm</a:t>
            </a:r>
          </a:p>
          <a:p>
            <a:pPr marL="285750" indent="-285750">
              <a:buFont typeface="Arial" panose="020B0604020202020204" pitchFamily="34" charset="0"/>
              <a:buChar char="•"/>
            </a:pPr>
            <a:r>
              <a:rPr lang="it-IT" sz="2000">
                <a:latin typeface="Century Gothic" panose="020B0502020202020204" pitchFamily="34" charset="0"/>
              </a:rPr>
              <a:t>Link2 </a:t>
            </a:r>
            <a:r>
              <a:rPr lang="it-IT" sz="2000" err="1">
                <a:latin typeface="Century Gothic" panose="020B0502020202020204" pitchFamily="34" charset="0"/>
              </a:rPr>
              <a:t>length</a:t>
            </a:r>
            <a:r>
              <a:rPr lang="it-IT" sz="2000">
                <a:latin typeface="Century Gothic" panose="020B0502020202020204" pitchFamily="34" charset="0"/>
              </a:rPr>
              <a:t>= 5 cm</a:t>
            </a:r>
          </a:p>
          <a:p>
            <a:pPr marL="285750" indent="-285750">
              <a:buFont typeface="Arial" panose="020B0604020202020204" pitchFamily="34" charset="0"/>
              <a:buChar char="•"/>
            </a:pPr>
            <a:r>
              <a:rPr lang="it-IT" sz="2000">
                <a:latin typeface="Century Gothic" panose="020B0502020202020204" pitchFamily="34" charset="0"/>
              </a:rPr>
              <a:t>Link1 </a:t>
            </a:r>
            <a:r>
              <a:rPr lang="it-IT" sz="2000" err="1">
                <a:latin typeface="Century Gothic" panose="020B0502020202020204" pitchFamily="34" charset="0"/>
              </a:rPr>
              <a:t>Inertia</a:t>
            </a:r>
            <a:r>
              <a:rPr lang="it-IT" sz="2000">
                <a:latin typeface="Century Gothic" panose="020B0502020202020204" pitchFamily="34" charset="0"/>
              </a:rPr>
              <a:t>= 0.0011 kg×m2</a:t>
            </a:r>
          </a:p>
          <a:p>
            <a:pPr marL="285750" indent="-285750">
              <a:buFont typeface="Arial" panose="020B0604020202020204" pitchFamily="34" charset="0"/>
              <a:buChar char="•"/>
            </a:pPr>
            <a:r>
              <a:rPr lang="it-IT" sz="2000">
                <a:latin typeface="Century Gothic" panose="020B0502020202020204" pitchFamily="34" charset="0"/>
              </a:rPr>
              <a:t>Link2 </a:t>
            </a:r>
            <a:r>
              <a:rPr lang="it-IT" sz="2000" err="1">
                <a:latin typeface="Century Gothic" panose="020B0502020202020204" pitchFamily="34" charset="0"/>
              </a:rPr>
              <a:t>Inertia</a:t>
            </a:r>
            <a:r>
              <a:rPr lang="it-IT" sz="2000">
                <a:latin typeface="Century Gothic" panose="020B0502020202020204" pitchFamily="34" charset="0"/>
              </a:rPr>
              <a:t>= 1.25e−4kg×m2</a:t>
            </a:r>
          </a:p>
        </p:txBody>
      </p:sp>
      <p:sp>
        <p:nvSpPr>
          <p:cNvPr id="7" name="Rettangolo con angoli arrotondati 6">
            <a:extLst>
              <a:ext uri="{FF2B5EF4-FFF2-40B4-BE49-F238E27FC236}">
                <a16:creationId xmlns:a16="http://schemas.microsoft.com/office/drawing/2014/main" id="{CB148683-3367-1AA6-5F7D-BF8FF143A086}"/>
              </a:ext>
            </a:extLst>
          </p:cNvPr>
          <p:cNvSpPr/>
          <p:nvPr/>
        </p:nvSpPr>
        <p:spPr>
          <a:xfrm>
            <a:off x="6548283" y="967368"/>
            <a:ext cx="5083278" cy="2388809"/>
          </a:xfrm>
          <a:prstGeom prst="roundRect">
            <a:avLst/>
          </a:prstGeom>
          <a:gradFill flip="none" rotWithShape="1">
            <a:gsLst>
              <a:gs pos="0">
                <a:srgbClr val="FFDC00">
                  <a:tint val="66000"/>
                  <a:satMod val="160000"/>
                </a:srgbClr>
              </a:gs>
              <a:gs pos="50000">
                <a:srgbClr val="FFDC00">
                  <a:tint val="44500"/>
                  <a:satMod val="160000"/>
                </a:srgbClr>
              </a:gs>
              <a:gs pos="100000">
                <a:srgbClr val="FFDC00">
                  <a:tint val="23500"/>
                  <a:satMod val="160000"/>
                </a:srgbClr>
              </a:gs>
            </a:gsLst>
            <a:lin ang="54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p>
        </p:txBody>
      </p:sp>
      <p:sp>
        <p:nvSpPr>
          <p:cNvPr id="11" name="CasellaDiTesto 10">
            <a:extLst>
              <a:ext uri="{FF2B5EF4-FFF2-40B4-BE49-F238E27FC236}">
                <a16:creationId xmlns:a16="http://schemas.microsoft.com/office/drawing/2014/main" id="{AD6B3A6E-F08F-971D-A484-2227283224C3}"/>
              </a:ext>
            </a:extLst>
          </p:cNvPr>
          <p:cNvSpPr txBox="1"/>
          <p:nvPr/>
        </p:nvSpPr>
        <p:spPr>
          <a:xfrm>
            <a:off x="6789173" y="1038387"/>
            <a:ext cx="4601497" cy="2246769"/>
          </a:xfrm>
          <a:prstGeom prst="rect">
            <a:avLst/>
          </a:prstGeom>
          <a:noFill/>
        </p:spPr>
        <p:txBody>
          <a:bodyPr wrap="square" rtlCol="0">
            <a:spAutoFit/>
          </a:bodyPr>
          <a:lstStyle/>
          <a:p>
            <a:r>
              <a:rPr lang="it-IT" sz="2000">
                <a:solidFill>
                  <a:srgbClr val="971720"/>
                </a:solidFill>
                <a:latin typeface="Century Gothic" panose="020B0502020202020204" pitchFamily="34" charset="0"/>
              </a:rPr>
              <a:t>Task:</a:t>
            </a:r>
          </a:p>
          <a:p>
            <a:pPr marL="342900" indent="-342900">
              <a:buFont typeface="Arial" panose="020B0604020202020204" pitchFamily="34" charset="0"/>
              <a:buChar char="•"/>
            </a:pPr>
            <a:r>
              <a:rPr lang="it-IT" sz="2000">
                <a:latin typeface="Century Gothic" panose="020B0502020202020204" pitchFamily="34" charset="0"/>
              </a:rPr>
              <a:t>The Drone must </a:t>
            </a:r>
            <a:r>
              <a:rPr lang="it-IT" sz="2000" err="1">
                <a:latin typeface="Century Gothic" panose="020B0502020202020204" pitchFamily="34" charset="0"/>
              </a:rPr>
              <a:t>reach</a:t>
            </a:r>
            <a:r>
              <a:rPr lang="it-IT" sz="2000">
                <a:latin typeface="Century Gothic" panose="020B0502020202020204" pitchFamily="34" charset="0"/>
              </a:rPr>
              <a:t> the </a:t>
            </a:r>
            <a:r>
              <a:rPr lang="it-IT" sz="2000" err="1">
                <a:latin typeface="Century Gothic" panose="020B0502020202020204" pitchFamily="34" charset="0"/>
              </a:rPr>
              <a:t>final</a:t>
            </a:r>
            <a:r>
              <a:rPr lang="it-IT" sz="2000">
                <a:latin typeface="Century Gothic" panose="020B0502020202020204" pitchFamily="34" charset="0"/>
              </a:rPr>
              <a:t> delivery position and </a:t>
            </a:r>
            <a:r>
              <a:rPr lang="it-IT" sz="2000" err="1">
                <a:latin typeface="Century Gothic" panose="020B0502020202020204" pitchFamily="34" charset="0"/>
              </a:rPr>
              <a:t>deploy</a:t>
            </a:r>
            <a:r>
              <a:rPr lang="it-IT" sz="2000">
                <a:latin typeface="Century Gothic" panose="020B0502020202020204" pitchFamily="34" charset="0"/>
              </a:rPr>
              <a:t> the arm </a:t>
            </a:r>
            <a:r>
              <a:rPr lang="it-IT" sz="2000" err="1">
                <a:latin typeface="Century Gothic" panose="020B0502020202020204" pitchFamily="34" charset="0"/>
              </a:rPr>
              <a:t>manipulator</a:t>
            </a:r>
            <a:r>
              <a:rPr lang="it-IT" sz="2000">
                <a:latin typeface="Century Gothic" panose="020B0502020202020204" pitchFamily="34" charset="0"/>
              </a:rPr>
              <a:t> for an in-hand delivery.</a:t>
            </a:r>
          </a:p>
          <a:p>
            <a:pPr marL="342900" indent="-342900">
              <a:buFont typeface="Arial" panose="020B0604020202020204" pitchFamily="34" charset="0"/>
              <a:buChar char="•"/>
            </a:pPr>
            <a:r>
              <a:rPr lang="it-IT" sz="2000">
                <a:latin typeface="Century Gothic" panose="020B0502020202020204" pitchFamily="34" charset="0"/>
              </a:rPr>
              <a:t>The Drone must record some images for the commercial.</a:t>
            </a:r>
          </a:p>
        </p:txBody>
      </p:sp>
      <p:pic>
        <p:nvPicPr>
          <p:cNvPr id="13" name="Immagine 12" descr="Immagine che contiene aeromobile, trasporto, cielo, aria aperta&#10;&#10;Descrizione generata automaticamente">
            <a:extLst>
              <a:ext uri="{FF2B5EF4-FFF2-40B4-BE49-F238E27FC236}">
                <a16:creationId xmlns:a16="http://schemas.microsoft.com/office/drawing/2014/main" id="{17ED3E2C-B474-221E-E10C-2CF57675C7D2}"/>
              </a:ext>
            </a:extLst>
          </p:cNvPr>
          <p:cNvPicPr>
            <a:picLocks noChangeAspect="1"/>
          </p:cNvPicPr>
          <p:nvPr/>
        </p:nvPicPr>
        <p:blipFill>
          <a:blip r:embed="rId4"/>
          <a:stretch>
            <a:fillRect/>
          </a:stretch>
        </p:blipFill>
        <p:spPr>
          <a:xfrm>
            <a:off x="6548283" y="3613508"/>
            <a:ext cx="4650658" cy="2614234"/>
          </a:xfrm>
          <a:prstGeom prst="rect">
            <a:avLst/>
          </a:prstGeom>
        </p:spPr>
      </p:pic>
    </p:spTree>
    <p:extLst>
      <p:ext uri="{BB962C8B-B14F-4D97-AF65-F5344CB8AC3E}">
        <p14:creationId xmlns:p14="http://schemas.microsoft.com/office/powerpoint/2010/main" val="372056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35D65EAC-7D5E-C444-E7A7-A955980A4F4D}"/>
              </a:ext>
            </a:extLst>
          </p:cNvPr>
          <p:cNvSpPr txBox="1"/>
          <p:nvPr/>
        </p:nvSpPr>
        <p:spPr>
          <a:xfrm>
            <a:off x="589935" y="275303"/>
            <a:ext cx="8386917" cy="800219"/>
          </a:xfrm>
          <a:prstGeom prst="rect">
            <a:avLst/>
          </a:prstGeom>
          <a:noFill/>
        </p:spPr>
        <p:txBody>
          <a:bodyPr wrap="square" rtlCol="0">
            <a:spAutoFit/>
          </a:bodyPr>
          <a:lstStyle/>
          <a:p>
            <a:r>
              <a:rPr lang="it-IT" sz="2800">
                <a:solidFill>
                  <a:srgbClr val="971720"/>
                </a:solidFill>
                <a:latin typeface="Century Gothic"/>
              </a:rPr>
              <a:t>Planning</a:t>
            </a:r>
            <a:endParaRPr lang="it-IT" sz="2800"/>
          </a:p>
          <a:p>
            <a:endParaRPr lang="it-IT"/>
          </a:p>
        </p:txBody>
      </p:sp>
      <p:sp>
        <p:nvSpPr>
          <p:cNvPr id="4" name="CasellaDiTesto 3">
            <a:extLst>
              <a:ext uri="{FF2B5EF4-FFF2-40B4-BE49-F238E27FC236}">
                <a16:creationId xmlns:a16="http://schemas.microsoft.com/office/drawing/2014/main" id="{AA7B3466-5071-6B6C-36D1-4B9BD5DFC0CC}"/>
              </a:ext>
            </a:extLst>
          </p:cNvPr>
          <p:cNvSpPr txBox="1"/>
          <p:nvPr/>
        </p:nvSpPr>
        <p:spPr>
          <a:xfrm>
            <a:off x="442449" y="1112768"/>
            <a:ext cx="4837474" cy="1631216"/>
          </a:xfrm>
          <a:prstGeom prst="rect">
            <a:avLst/>
          </a:prstGeom>
          <a:noFill/>
        </p:spPr>
        <p:txBody>
          <a:bodyPr wrap="square" rtlCol="0">
            <a:spAutoFit/>
          </a:bodyPr>
          <a:lstStyle/>
          <a:p>
            <a:r>
              <a:rPr lang="it-IT" sz="2000">
                <a:latin typeface="Century Gothic" panose="020B0502020202020204" pitchFamily="34" charset="0"/>
              </a:rPr>
              <a:t>For </a:t>
            </a:r>
            <a:r>
              <a:rPr lang="it-IT" sz="2000" err="1">
                <a:latin typeface="Century Gothic" panose="020B0502020202020204" pitchFamily="34" charset="0"/>
              </a:rPr>
              <a:t>our</a:t>
            </a:r>
            <a:r>
              <a:rPr lang="it-IT" sz="2000">
                <a:latin typeface="Century Gothic" panose="020B0502020202020204" pitchFamily="34" charset="0"/>
              </a:rPr>
              <a:t> task, </a:t>
            </a:r>
            <a:r>
              <a:rPr lang="it-IT" sz="2000" err="1">
                <a:latin typeface="Century Gothic" panose="020B0502020202020204" pitchFamily="34" charset="0"/>
              </a:rPr>
              <a:t>we</a:t>
            </a:r>
            <a:r>
              <a:rPr lang="it-IT" sz="2000">
                <a:latin typeface="Century Gothic" panose="020B0502020202020204" pitchFamily="34" charset="0"/>
              </a:rPr>
              <a:t> </a:t>
            </a:r>
            <a:r>
              <a:rPr lang="it-IT" sz="2000" err="1">
                <a:latin typeface="Century Gothic" panose="020B0502020202020204" pitchFamily="34" charset="0"/>
              </a:rPr>
              <a:t>consider</a:t>
            </a:r>
            <a:r>
              <a:rPr lang="it-IT" sz="2000">
                <a:latin typeface="Century Gothic" panose="020B0502020202020204" pitchFamily="34" charset="0"/>
              </a:rPr>
              <a:t> a 3D </a:t>
            </a:r>
            <a:r>
              <a:rPr lang="it-IT" sz="2000" err="1">
                <a:latin typeface="Century Gothic" panose="020B0502020202020204" pitchFamily="34" charset="0"/>
              </a:rPr>
              <a:t>enviroment</a:t>
            </a:r>
            <a:r>
              <a:rPr lang="it-IT" sz="2000">
                <a:latin typeface="Century Gothic" panose="020B0502020202020204" pitchFamily="34" charset="0"/>
              </a:rPr>
              <a:t> with </a:t>
            </a:r>
            <a:r>
              <a:rPr lang="it-IT" sz="2000" err="1">
                <a:latin typeface="Century Gothic" panose="020B0502020202020204" pitchFamily="34" charset="0"/>
              </a:rPr>
              <a:t>dimension</a:t>
            </a:r>
            <a:r>
              <a:rPr lang="it-IT" sz="2000">
                <a:latin typeface="Century Gothic" panose="020B0502020202020204" pitchFamily="34" charset="0"/>
              </a:rPr>
              <a:t> </a:t>
            </a:r>
            <a:r>
              <a:rPr lang="it-IT" sz="2000">
                <a:solidFill>
                  <a:srgbClr val="971720"/>
                </a:solidFill>
                <a:latin typeface="Century Gothic" panose="020B0502020202020204" pitchFamily="34" charset="0"/>
              </a:rPr>
              <a:t>50x50 m</a:t>
            </a:r>
            <a:r>
              <a:rPr lang="it-IT" sz="2000">
                <a:latin typeface="Century Gothic" panose="020B0502020202020204" pitchFamily="34" charset="0"/>
              </a:rPr>
              <a:t>, with </a:t>
            </a:r>
            <a:r>
              <a:rPr lang="it-IT" sz="2000" err="1">
                <a:solidFill>
                  <a:srgbClr val="971720"/>
                </a:solidFill>
                <a:latin typeface="Century Gothic" panose="020B0502020202020204" pitchFamily="34" charset="0"/>
              </a:rPr>
              <a:t>variable</a:t>
            </a:r>
            <a:r>
              <a:rPr lang="it-IT" sz="2000">
                <a:solidFill>
                  <a:srgbClr val="971720"/>
                </a:solidFill>
                <a:latin typeface="Century Gothic" panose="020B0502020202020204" pitchFamily="34" charset="0"/>
              </a:rPr>
              <a:t> </a:t>
            </a:r>
            <a:r>
              <a:rPr lang="it-IT" sz="2000" err="1">
                <a:solidFill>
                  <a:srgbClr val="971720"/>
                </a:solidFill>
                <a:latin typeface="Century Gothic" panose="020B0502020202020204" pitchFamily="34" charset="0"/>
              </a:rPr>
              <a:t>heights</a:t>
            </a:r>
            <a:r>
              <a:rPr lang="it-IT" sz="2000">
                <a:latin typeface="Century Gothic" panose="020B0502020202020204" pitchFamily="34" charset="0"/>
              </a:rPr>
              <a:t>. </a:t>
            </a:r>
            <a:r>
              <a:rPr lang="it-IT" sz="2000" err="1">
                <a:latin typeface="Century Gothic" panose="020B0502020202020204" pitchFamily="34" charset="0"/>
              </a:rPr>
              <a:t>We</a:t>
            </a:r>
            <a:r>
              <a:rPr lang="it-IT" sz="2000">
                <a:latin typeface="Century Gothic" panose="020B0502020202020204" pitchFamily="34" charset="0"/>
              </a:rPr>
              <a:t> suppose to </a:t>
            </a:r>
            <a:r>
              <a:rPr lang="it-IT" sz="2000" err="1">
                <a:latin typeface="Century Gothic" panose="020B0502020202020204" pitchFamily="34" charset="0"/>
              </a:rPr>
              <a:t>obtain</a:t>
            </a:r>
            <a:r>
              <a:rPr lang="it-IT" sz="2000">
                <a:latin typeface="Century Gothic" panose="020B0502020202020204" pitchFamily="34" charset="0"/>
              </a:rPr>
              <a:t> </a:t>
            </a:r>
            <a:r>
              <a:rPr lang="it-IT" sz="2000" err="1">
                <a:latin typeface="Century Gothic" panose="020B0502020202020204" pitchFamily="34" charset="0"/>
              </a:rPr>
              <a:t>this</a:t>
            </a:r>
            <a:r>
              <a:rPr lang="it-IT" sz="2000">
                <a:latin typeface="Century Gothic" panose="020B0502020202020204" pitchFamily="34" charset="0"/>
              </a:rPr>
              <a:t> </a:t>
            </a:r>
            <a:r>
              <a:rPr lang="it-IT" sz="2000" err="1">
                <a:latin typeface="Century Gothic" panose="020B0502020202020204" pitchFamily="34" charset="0"/>
              </a:rPr>
              <a:t>type</a:t>
            </a:r>
            <a:r>
              <a:rPr lang="it-IT" sz="2000">
                <a:latin typeface="Century Gothic" panose="020B0502020202020204" pitchFamily="34" charset="0"/>
              </a:rPr>
              <a:t> of </a:t>
            </a:r>
            <a:r>
              <a:rPr lang="it-IT" sz="2000" err="1">
                <a:latin typeface="Century Gothic" panose="020B0502020202020204" pitchFamily="34" charset="0"/>
              </a:rPr>
              <a:t>enviroment</a:t>
            </a:r>
            <a:r>
              <a:rPr lang="it-IT" sz="2000">
                <a:latin typeface="Century Gothic" panose="020B0502020202020204" pitchFamily="34" charset="0"/>
              </a:rPr>
              <a:t> from </a:t>
            </a:r>
            <a:r>
              <a:rPr lang="it-IT" sz="2000">
                <a:solidFill>
                  <a:srgbClr val="971720"/>
                </a:solidFill>
                <a:latin typeface="Century Gothic" panose="020B0502020202020204" pitchFamily="34" charset="0"/>
              </a:rPr>
              <a:t>3D satellite images</a:t>
            </a:r>
          </a:p>
        </p:txBody>
      </p:sp>
      <p:sp>
        <p:nvSpPr>
          <p:cNvPr id="5" name="CasellaDiTesto 4">
            <a:extLst>
              <a:ext uri="{FF2B5EF4-FFF2-40B4-BE49-F238E27FC236}">
                <a16:creationId xmlns:a16="http://schemas.microsoft.com/office/drawing/2014/main" id="{356E5CFD-9223-CBDC-FE1D-3680ED61EEE6}"/>
              </a:ext>
            </a:extLst>
          </p:cNvPr>
          <p:cNvSpPr txBox="1"/>
          <p:nvPr/>
        </p:nvSpPr>
        <p:spPr>
          <a:xfrm>
            <a:off x="8853047" y="3693227"/>
            <a:ext cx="3151111" cy="2246769"/>
          </a:xfrm>
          <a:prstGeom prst="rect">
            <a:avLst/>
          </a:prstGeom>
          <a:noFill/>
        </p:spPr>
        <p:txBody>
          <a:bodyPr wrap="square" rtlCol="0">
            <a:spAutoFit/>
          </a:bodyPr>
          <a:lstStyle/>
          <a:p>
            <a:r>
              <a:rPr lang="it-IT" sz="2000">
                <a:latin typeface="Century Gothic" panose="020B0502020202020204" pitchFamily="34" charset="0"/>
              </a:rPr>
              <a:t>In </a:t>
            </a:r>
            <a:r>
              <a:rPr lang="it-IT" sz="2000" err="1">
                <a:latin typeface="Century Gothic" panose="020B0502020202020204" pitchFamily="34" charset="0"/>
              </a:rPr>
              <a:t>order</a:t>
            </a:r>
            <a:r>
              <a:rPr lang="it-IT" sz="2000">
                <a:latin typeface="Century Gothic" panose="020B0502020202020204" pitchFamily="34" charset="0"/>
              </a:rPr>
              <a:t> to </a:t>
            </a:r>
            <a:r>
              <a:rPr lang="it-IT" sz="2000" err="1">
                <a:latin typeface="Century Gothic" panose="020B0502020202020204" pitchFamily="34" charset="0"/>
              </a:rPr>
              <a:t>implement</a:t>
            </a:r>
            <a:r>
              <a:rPr lang="it-IT" sz="2000">
                <a:latin typeface="Century Gothic" panose="020B0502020202020204" pitchFamily="34" charset="0"/>
              </a:rPr>
              <a:t> a </a:t>
            </a:r>
            <a:r>
              <a:rPr lang="it-IT" sz="2000">
                <a:solidFill>
                  <a:srgbClr val="971720"/>
                </a:solidFill>
                <a:latin typeface="Century Gothic" panose="020B0502020202020204" pitchFamily="34" charset="0"/>
              </a:rPr>
              <a:t>3D </a:t>
            </a:r>
            <a:r>
              <a:rPr lang="it-IT" sz="2000" err="1">
                <a:solidFill>
                  <a:srgbClr val="971720"/>
                </a:solidFill>
                <a:latin typeface="Century Gothic" panose="020B0502020202020204" pitchFamily="34" charset="0"/>
              </a:rPr>
              <a:t>motion</a:t>
            </a:r>
            <a:r>
              <a:rPr lang="it-IT" sz="2000">
                <a:solidFill>
                  <a:srgbClr val="971720"/>
                </a:solidFill>
                <a:latin typeface="Century Gothic" panose="020B0502020202020204" pitchFamily="34" charset="0"/>
              </a:rPr>
              <a:t> </a:t>
            </a:r>
            <a:r>
              <a:rPr lang="it-IT" sz="2000" err="1">
                <a:solidFill>
                  <a:srgbClr val="971720"/>
                </a:solidFill>
                <a:latin typeface="Century Gothic" panose="020B0502020202020204" pitchFamily="34" charset="0"/>
              </a:rPr>
              <a:t>plannning</a:t>
            </a:r>
            <a:r>
              <a:rPr lang="it-IT" sz="2000">
                <a:solidFill>
                  <a:srgbClr val="971720"/>
                </a:solidFill>
                <a:latin typeface="Century Gothic" panose="020B0502020202020204" pitchFamily="34" charset="0"/>
              </a:rPr>
              <a:t> </a:t>
            </a:r>
            <a:r>
              <a:rPr lang="it-IT" sz="2000" err="1">
                <a:solidFill>
                  <a:srgbClr val="971720"/>
                </a:solidFill>
                <a:latin typeface="Century Gothic" panose="020B0502020202020204" pitchFamily="34" charset="0"/>
              </a:rPr>
              <a:t>algorithm</a:t>
            </a:r>
            <a:r>
              <a:rPr lang="it-IT" sz="2000">
                <a:latin typeface="Century Gothic" panose="020B0502020202020204" pitchFamily="34" charset="0"/>
              </a:rPr>
              <a:t> </a:t>
            </a:r>
            <a:r>
              <a:rPr lang="it-IT" sz="2000" err="1">
                <a:latin typeface="Century Gothic" panose="020B0502020202020204" pitchFamily="34" charset="0"/>
              </a:rPr>
              <a:t>we</a:t>
            </a:r>
            <a:r>
              <a:rPr lang="it-IT" sz="2000">
                <a:latin typeface="Century Gothic" panose="020B0502020202020204" pitchFamily="34" charset="0"/>
              </a:rPr>
              <a:t> </a:t>
            </a:r>
            <a:r>
              <a:rPr lang="it-IT" sz="2000" err="1">
                <a:latin typeface="Century Gothic" panose="020B0502020202020204" pitchFamily="34" charset="0"/>
              </a:rPr>
              <a:t>need</a:t>
            </a:r>
            <a:r>
              <a:rPr lang="it-IT" sz="2000">
                <a:latin typeface="Century Gothic" panose="020B0502020202020204" pitchFamily="34" charset="0"/>
              </a:rPr>
              <a:t> to </a:t>
            </a:r>
            <a:r>
              <a:rPr lang="it-IT" sz="2000" err="1">
                <a:latin typeface="Century Gothic" panose="020B0502020202020204" pitchFamily="34" charset="0"/>
              </a:rPr>
              <a:t>retrieve</a:t>
            </a:r>
            <a:r>
              <a:rPr lang="it-IT" sz="2000">
                <a:latin typeface="Century Gothic" panose="020B0502020202020204" pitchFamily="34" charset="0"/>
              </a:rPr>
              <a:t> from </a:t>
            </a:r>
            <a:r>
              <a:rPr lang="it-IT" sz="2000" err="1">
                <a:latin typeface="Century Gothic" panose="020B0502020202020204" pitchFamily="34" charset="0"/>
              </a:rPr>
              <a:t>this</a:t>
            </a:r>
            <a:r>
              <a:rPr lang="it-IT" sz="2000">
                <a:latin typeface="Century Gothic" panose="020B0502020202020204" pitchFamily="34" charset="0"/>
              </a:rPr>
              <a:t> 3D scene a 3D </a:t>
            </a:r>
            <a:r>
              <a:rPr lang="it-IT" sz="2000" err="1">
                <a:solidFill>
                  <a:srgbClr val="971720"/>
                </a:solidFill>
                <a:latin typeface="Century Gothic" panose="020B0502020202020204" pitchFamily="34" charset="0"/>
              </a:rPr>
              <a:t>occupancy</a:t>
            </a:r>
            <a:r>
              <a:rPr lang="it-IT" sz="2000">
                <a:solidFill>
                  <a:srgbClr val="971720"/>
                </a:solidFill>
                <a:latin typeface="Century Gothic" panose="020B0502020202020204" pitchFamily="34" charset="0"/>
              </a:rPr>
              <a:t> </a:t>
            </a:r>
            <a:r>
              <a:rPr lang="it-IT" sz="2000" err="1">
                <a:solidFill>
                  <a:srgbClr val="971720"/>
                </a:solidFill>
                <a:latin typeface="Century Gothic" panose="020B0502020202020204" pitchFamily="34" charset="0"/>
              </a:rPr>
              <a:t>grid</a:t>
            </a:r>
            <a:r>
              <a:rPr lang="it-IT" sz="2000">
                <a:solidFill>
                  <a:srgbClr val="971720"/>
                </a:solidFill>
                <a:latin typeface="Century Gothic" panose="020B0502020202020204" pitchFamily="34" charset="0"/>
              </a:rPr>
              <a:t> </a:t>
            </a:r>
            <a:r>
              <a:rPr lang="it-IT" sz="2000" err="1">
                <a:solidFill>
                  <a:srgbClr val="971720"/>
                </a:solidFill>
                <a:latin typeface="Century Gothic" panose="020B0502020202020204" pitchFamily="34" charset="0"/>
              </a:rPr>
              <a:t>map</a:t>
            </a:r>
            <a:r>
              <a:rPr lang="it-IT" sz="2000">
                <a:latin typeface="Century Gothic" panose="020B0502020202020204" pitchFamily="34" charset="0"/>
              </a:rPr>
              <a:t>, </a:t>
            </a:r>
            <a:r>
              <a:rPr lang="it-IT" sz="2000" err="1">
                <a:latin typeface="Century Gothic" panose="020B0502020202020204" pitchFamily="34" charset="0"/>
              </a:rPr>
              <a:t>using</a:t>
            </a:r>
            <a:r>
              <a:rPr lang="it-IT" sz="2000">
                <a:latin typeface="Century Gothic" panose="020B0502020202020204" pitchFamily="34" charset="0"/>
              </a:rPr>
              <a:t> </a:t>
            </a:r>
            <a:r>
              <a:rPr lang="it-IT" sz="2000">
                <a:solidFill>
                  <a:srgbClr val="971720"/>
                </a:solidFill>
                <a:latin typeface="Century Gothic" panose="020B0502020202020204" pitchFamily="34" charset="0"/>
              </a:rPr>
              <a:t>LIDAR </a:t>
            </a:r>
            <a:r>
              <a:rPr lang="it-IT" sz="2000" err="1">
                <a:solidFill>
                  <a:srgbClr val="971720"/>
                </a:solidFill>
                <a:latin typeface="Century Gothic" panose="020B0502020202020204" pitchFamily="34" charset="0"/>
              </a:rPr>
              <a:t>sccaner</a:t>
            </a:r>
            <a:endParaRPr lang="it-IT" sz="2000">
              <a:solidFill>
                <a:srgbClr val="971720"/>
              </a:solidFill>
              <a:latin typeface="Century Gothic" panose="020B0502020202020204" pitchFamily="34" charset="0"/>
            </a:endParaRPr>
          </a:p>
        </p:txBody>
      </p:sp>
      <p:pic>
        <p:nvPicPr>
          <p:cNvPr id="7" name="Immagine 6" descr="Immagine che contiene diagramma, Rettangolo, design&#10;&#10;Descrizione generata automaticamente">
            <a:extLst>
              <a:ext uri="{FF2B5EF4-FFF2-40B4-BE49-F238E27FC236}">
                <a16:creationId xmlns:a16="http://schemas.microsoft.com/office/drawing/2014/main" id="{88CC358F-EB94-D46A-4EE3-FF7B77E550DE}"/>
              </a:ext>
            </a:extLst>
          </p:cNvPr>
          <p:cNvPicPr>
            <a:picLocks noChangeAspect="1"/>
          </p:cNvPicPr>
          <p:nvPr/>
        </p:nvPicPr>
        <p:blipFill>
          <a:blip r:embed="rId6"/>
          <a:stretch>
            <a:fillRect/>
          </a:stretch>
        </p:blipFill>
        <p:spPr>
          <a:xfrm>
            <a:off x="5938875" y="254913"/>
            <a:ext cx="3037977" cy="3111910"/>
          </a:xfrm>
          <a:prstGeom prst="rect">
            <a:avLst/>
          </a:prstGeom>
        </p:spPr>
      </p:pic>
      <p:pic>
        <p:nvPicPr>
          <p:cNvPr id="11" name="Immagine 10" descr="Immagine che contiene schermata, diagramma, pixel&#10;&#10;Descrizione generata automaticamente">
            <a:extLst>
              <a:ext uri="{FF2B5EF4-FFF2-40B4-BE49-F238E27FC236}">
                <a16:creationId xmlns:a16="http://schemas.microsoft.com/office/drawing/2014/main" id="{5F929E94-D4CB-EE7F-F52A-2AD5AADC9005}"/>
              </a:ext>
            </a:extLst>
          </p:cNvPr>
          <p:cNvPicPr>
            <a:picLocks noChangeAspect="1"/>
          </p:cNvPicPr>
          <p:nvPr/>
        </p:nvPicPr>
        <p:blipFill>
          <a:blip r:embed="rId7"/>
          <a:stretch>
            <a:fillRect/>
          </a:stretch>
        </p:blipFill>
        <p:spPr>
          <a:xfrm>
            <a:off x="0" y="3469984"/>
            <a:ext cx="5584287" cy="2693255"/>
          </a:xfrm>
          <a:prstGeom prst="rect">
            <a:avLst/>
          </a:prstGeom>
        </p:spPr>
      </p:pic>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AE1A01BB-A0E2-B3C2-D7C2-55064BCD1C06}"/>
                  </a:ext>
                </a:extLst>
              </p:cNvPr>
              <p:cNvSpPr txBox="1"/>
              <p:nvPr/>
            </p:nvSpPr>
            <p:spPr>
              <a:xfrm>
                <a:off x="9154023" y="1562122"/>
                <a:ext cx="3037977" cy="732508"/>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it-IT" sz="2000" b="0" i="1" smtClean="0">
                            <a:solidFill>
                              <a:srgbClr val="00B050"/>
                            </a:solidFill>
                            <a:latin typeface="Cambria Math" panose="02040503050406030204" pitchFamily="18" charset="0"/>
                          </a:rPr>
                        </m:ctrlPr>
                      </m:sSubPr>
                      <m:e>
                        <m:r>
                          <a:rPr lang="it-IT" sz="2000" b="0" i="1" smtClean="0">
                            <a:solidFill>
                              <a:srgbClr val="00B050"/>
                            </a:solidFill>
                            <a:latin typeface="Cambria Math" panose="02040503050406030204" pitchFamily="18" charset="0"/>
                          </a:rPr>
                          <m:t>𝑞</m:t>
                        </m:r>
                      </m:e>
                      <m:sub>
                        <m:r>
                          <a:rPr lang="it-IT" sz="2000" b="0" i="1" smtClean="0">
                            <a:solidFill>
                              <a:srgbClr val="00B050"/>
                            </a:solidFill>
                            <a:latin typeface="Cambria Math" panose="02040503050406030204" pitchFamily="18" charset="0"/>
                          </a:rPr>
                          <m:t>𝑖</m:t>
                        </m:r>
                      </m:sub>
                    </m:sSub>
                    <m:r>
                      <a:rPr lang="it-IT" sz="2000" b="0" i="1" smtClean="0">
                        <a:solidFill>
                          <a:srgbClr val="00B050"/>
                        </a:solidFill>
                        <a:latin typeface="Cambria Math" panose="02040503050406030204" pitchFamily="18" charset="0"/>
                      </a:rPr>
                      <m:t>=</m:t>
                    </m:r>
                    <m:d>
                      <m:dPr>
                        <m:begChr m:val="["/>
                        <m:endChr m:val="]"/>
                        <m:ctrlPr>
                          <a:rPr lang="it-IT" sz="2000" b="0" i="1" smtClean="0">
                            <a:solidFill>
                              <a:srgbClr val="00B050"/>
                            </a:solidFill>
                            <a:latin typeface="Cambria Math" panose="02040503050406030204" pitchFamily="18" charset="0"/>
                          </a:rPr>
                        </m:ctrlPr>
                      </m:dPr>
                      <m:e>
                        <m:r>
                          <a:rPr lang="it-IT" sz="2000" b="0" i="1" smtClean="0">
                            <a:solidFill>
                              <a:srgbClr val="00B050"/>
                            </a:solidFill>
                            <a:latin typeface="Cambria Math" panose="02040503050406030204" pitchFamily="18" charset="0"/>
                          </a:rPr>
                          <m:t>3, 3, −3</m:t>
                        </m:r>
                      </m:e>
                    </m:d>
                  </m:oMath>
                </a14:m>
                <a:endParaRPr lang="it-IT" sz="2000" b="0">
                  <a:solidFill>
                    <a:srgbClr val="971720"/>
                  </a:solidFill>
                  <a:latin typeface="Century Gothic" panose="020B0502020202020204" pitchFamily="34" charset="0"/>
                </a:endParaRPr>
              </a:p>
              <a:p>
                <a:pPr marL="342900" indent="-342900">
                  <a:buFont typeface="Arial" panose="020B0604020202020204" pitchFamily="34" charset="0"/>
                  <a:buChar char="•"/>
                </a:pPr>
                <a14:m>
                  <m:oMath xmlns:m="http://schemas.openxmlformats.org/officeDocument/2006/math">
                    <m:sSub>
                      <m:sSubPr>
                        <m:ctrlPr>
                          <a:rPr lang="it-IT" sz="2000" b="0" i="1" smtClean="0">
                            <a:solidFill>
                              <a:srgbClr val="971720"/>
                            </a:solidFill>
                            <a:latin typeface="Cambria Math" panose="02040503050406030204" pitchFamily="18" charset="0"/>
                          </a:rPr>
                        </m:ctrlPr>
                      </m:sSubPr>
                      <m:e>
                        <m:r>
                          <a:rPr lang="it-IT" sz="2000" b="0" i="1" smtClean="0">
                            <a:solidFill>
                              <a:srgbClr val="971720"/>
                            </a:solidFill>
                            <a:latin typeface="Cambria Math" panose="02040503050406030204" pitchFamily="18" charset="0"/>
                          </a:rPr>
                          <m:t>𝑞</m:t>
                        </m:r>
                      </m:e>
                      <m:sub>
                        <m:r>
                          <a:rPr lang="it-IT" sz="2000" b="0" i="1" smtClean="0">
                            <a:solidFill>
                              <a:srgbClr val="971720"/>
                            </a:solidFill>
                            <a:latin typeface="Cambria Math" panose="02040503050406030204" pitchFamily="18" charset="0"/>
                          </a:rPr>
                          <m:t>𝑓</m:t>
                        </m:r>
                      </m:sub>
                    </m:sSub>
                    <m:r>
                      <a:rPr lang="it-IT" sz="2000" b="0" i="1" smtClean="0">
                        <a:solidFill>
                          <a:srgbClr val="971720"/>
                        </a:solidFill>
                        <a:latin typeface="Cambria Math" panose="02040503050406030204" pitchFamily="18" charset="0"/>
                      </a:rPr>
                      <m:t>=[25, 45, −30]</m:t>
                    </m:r>
                  </m:oMath>
                </a14:m>
                <a:endParaRPr lang="it-IT" sz="2000">
                  <a:solidFill>
                    <a:srgbClr val="971720"/>
                  </a:solidFill>
                  <a:latin typeface="Century Gothic" panose="020B0502020202020204" pitchFamily="34" charset="0"/>
                </a:endParaRPr>
              </a:p>
            </p:txBody>
          </p:sp>
        </mc:Choice>
        <mc:Fallback xmlns="">
          <p:sp>
            <p:nvSpPr>
              <p:cNvPr id="12" name="CasellaDiTesto 11">
                <a:extLst>
                  <a:ext uri="{FF2B5EF4-FFF2-40B4-BE49-F238E27FC236}">
                    <a16:creationId xmlns:a16="http://schemas.microsoft.com/office/drawing/2014/main" id="{AE1A01BB-A0E2-B3C2-D7C2-55064BCD1C06}"/>
                  </a:ext>
                </a:extLst>
              </p:cNvPr>
              <p:cNvSpPr txBox="1">
                <a:spLocks noRot="1" noChangeAspect="1" noMove="1" noResize="1" noEditPoints="1" noAdjustHandles="1" noChangeArrowheads="1" noChangeShapeType="1" noTextEdit="1"/>
              </p:cNvSpPr>
              <p:nvPr/>
            </p:nvSpPr>
            <p:spPr>
              <a:xfrm>
                <a:off x="9154023" y="1562122"/>
                <a:ext cx="3037977" cy="732508"/>
              </a:xfrm>
              <a:prstGeom prst="rect">
                <a:avLst/>
              </a:prstGeom>
              <a:blipFill>
                <a:blip r:embed="rId8"/>
                <a:stretch>
                  <a:fillRect l="-1807" t="-833" b="-9167"/>
                </a:stretch>
              </a:blipFill>
            </p:spPr>
            <p:txBody>
              <a:bodyPr/>
              <a:lstStyle/>
              <a:p>
                <a:r>
                  <a:rPr lang="it-IT">
                    <a:noFill/>
                  </a:rPr>
                  <a:t> </a:t>
                </a:r>
              </a:p>
            </p:txBody>
          </p:sp>
        </mc:Fallback>
      </mc:AlternateContent>
      <p:pic>
        <p:nvPicPr>
          <p:cNvPr id="6" name="video_lidar_4x">
            <a:hlinkClick r:id="" action="ppaction://media"/>
            <a:extLst>
              <a:ext uri="{FF2B5EF4-FFF2-40B4-BE49-F238E27FC236}">
                <a16:creationId xmlns:a16="http://schemas.microsoft.com/office/drawing/2014/main" id="{F9671975-CC8B-0F5A-292F-374ACC3A8692}"/>
              </a:ext>
            </a:extLst>
          </p:cNvPr>
          <p:cNvPicPr>
            <a:picLocks noChangeAspect="1"/>
          </p:cNvPicPr>
          <p:nvPr>
            <a:videoFile r:link="rId1"/>
            <p:extLst>
              <p:ext uri="{DAA4B4D4-6D71-4841-9C94-3DE7FCFB9230}">
                <p14:media xmlns:p14="http://schemas.microsoft.com/office/powerpoint/2010/main" r:embed="rId2">
                  <p14:trim st="5887"/>
                </p14:media>
              </p:ext>
            </p:extLst>
          </p:nvPr>
        </p:nvPicPr>
        <p:blipFill>
          <a:blip r:embed="rId9"/>
          <a:stretch>
            <a:fillRect/>
          </a:stretch>
        </p:blipFill>
        <p:spPr>
          <a:xfrm>
            <a:off x="5499429" y="3693226"/>
            <a:ext cx="3152710" cy="2246770"/>
          </a:xfrm>
          <a:prstGeom prst="rect">
            <a:avLst/>
          </a:prstGeom>
        </p:spPr>
      </p:pic>
    </p:spTree>
    <p:extLst>
      <p:ext uri="{BB962C8B-B14F-4D97-AF65-F5344CB8AC3E}">
        <p14:creationId xmlns:p14="http://schemas.microsoft.com/office/powerpoint/2010/main" val="790726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a:t>
            </a:fld>
            <a:r>
              <a:rPr lang="it-IT" sz="1400" dirty="0">
                <a:solidFill>
                  <a:srgbClr val="162230"/>
                </a:solidFill>
                <a:latin typeface="Century Gothic"/>
                <a:cs typeface="Century Gothic"/>
              </a:rPr>
              <a:t>/22</a:t>
            </a:r>
          </a:p>
        </p:txBody>
      </p:sp>
      <p:sp>
        <p:nvSpPr>
          <p:cNvPr id="4" name="CasellaDiTesto 3">
            <a:extLst>
              <a:ext uri="{FF2B5EF4-FFF2-40B4-BE49-F238E27FC236}">
                <a16:creationId xmlns:a16="http://schemas.microsoft.com/office/drawing/2014/main" id="{41B2B97C-F674-566B-86DA-B87A1C107954}"/>
              </a:ext>
            </a:extLst>
          </p:cNvPr>
          <p:cNvSpPr txBox="1"/>
          <p:nvPr/>
        </p:nvSpPr>
        <p:spPr>
          <a:xfrm>
            <a:off x="589935" y="275303"/>
            <a:ext cx="8386917" cy="800219"/>
          </a:xfrm>
          <a:prstGeom prst="rect">
            <a:avLst/>
          </a:prstGeom>
          <a:noFill/>
        </p:spPr>
        <p:txBody>
          <a:bodyPr wrap="square" rtlCol="0">
            <a:spAutoFit/>
          </a:bodyPr>
          <a:lstStyle/>
          <a:p>
            <a:r>
              <a:rPr lang="it-IT" sz="2800">
                <a:solidFill>
                  <a:srgbClr val="971720"/>
                </a:solidFill>
                <a:latin typeface="Century Gothic"/>
              </a:rPr>
              <a:t>Planning: BRRT</a:t>
            </a:r>
            <a:endParaRPr lang="it-IT" sz="2800"/>
          </a:p>
          <a:p>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67E59769-0A0E-5B37-C5AE-A95F69EB5ABE}"/>
                  </a:ext>
                </a:extLst>
              </p:cNvPr>
              <p:cNvSpPr txBox="1"/>
              <p:nvPr/>
            </p:nvSpPr>
            <p:spPr>
              <a:xfrm>
                <a:off x="589935" y="921695"/>
                <a:ext cx="11179278" cy="1040285"/>
              </a:xfrm>
              <a:prstGeom prst="rect">
                <a:avLst/>
              </a:prstGeom>
              <a:noFill/>
            </p:spPr>
            <p:txBody>
              <a:bodyPr wrap="square" rtlCol="0">
                <a:spAutoFit/>
              </a:bodyPr>
              <a:lstStyle/>
              <a:p>
                <a:r>
                  <a:rPr lang="it-IT" sz="2000">
                    <a:solidFill>
                      <a:schemeClr val="tx1"/>
                    </a:solidFill>
                    <a:latin typeface="Century Gothic" panose="020B0502020202020204" pitchFamily="34" charset="0"/>
                  </a:rPr>
                  <a:t>It </a:t>
                </a:r>
                <a:r>
                  <a:rPr lang="it-IT" sz="2000" err="1">
                    <a:solidFill>
                      <a:schemeClr val="tx1"/>
                    </a:solidFill>
                    <a:latin typeface="Century Gothic" panose="020B0502020202020204" pitchFamily="34" charset="0"/>
                  </a:rPr>
                  <a:t>is</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possible</a:t>
                </a:r>
                <a:r>
                  <a:rPr lang="it-IT" sz="2000">
                    <a:solidFill>
                      <a:schemeClr val="tx1"/>
                    </a:solidFill>
                    <a:latin typeface="Century Gothic" panose="020B0502020202020204" pitchFamily="34" charset="0"/>
                  </a:rPr>
                  <a:t> to </a:t>
                </a:r>
                <a:r>
                  <a:rPr lang="it-IT" sz="2000" err="1">
                    <a:solidFill>
                      <a:srgbClr val="971720"/>
                    </a:solidFill>
                    <a:latin typeface="Century Gothic" panose="020B0502020202020204" pitchFamily="34" charset="0"/>
                  </a:rPr>
                  <a:t>extend</a:t>
                </a:r>
                <a:r>
                  <a:rPr lang="it-IT" sz="2000">
                    <a:solidFill>
                      <a:schemeClr val="tx1"/>
                    </a:solidFill>
                    <a:latin typeface="Century Gothic" panose="020B0502020202020204" pitchFamily="34" charset="0"/>
                  </a:rPr>
                  <a:t> the BRRT </a:t>
                </a:r>
                <a:r>
                  <a:rPr lang="it-IT" sz="2000" err="1">
                    <a:solidFill>
                      <a:schemeClr val="tx1"/>
                    </a:solidFill>
                    <a:latin typeface="Century Gothic" panose="020B0502020202020204" pitchFamily="34" charset="0"/>
                  </a:rPr>
                  <a:t>algorithm</a:t>
                </a:r>
                <a:r>
                  <a:rPr lang="it-IT" sz="2000">
                    <a:solidFill>
                      <a:schemeClr val="tx1"/>
                    </a:solidFill>
                    <a:latin typeface="Century Gothic" panose="020B0502020202020204" pitchFamily="34" charset="0"/>
                  </a:rPr>
                  <a:t> for a </a:t>
                </a:r>
                <a:r>
                  <a:rPr lang="it-IT" sz="2000">
                    <a:solidFill>
                      <a:srgbClr val="971720"/>
                    </a:solidFill>
                    <a:latin typeface="Century Gothic" panose="020B0502020202020204" pitchFamily="34" charset="0"/>
                  </a:rPr>
                  <a:t>3D </a:t>
                </a:r>
                <a:r>
                  <a:rPr lang="it-IT" sz="2000" err="1">
                    <a:solidFill>
                      <a:srgbClr val="971720"/>
                    </a:solidFill>
                    <a:latin typeface="Century Gothic" panose="020B0502020202020204" pitchFamily="34" charset="0"/>
                  </a:rPr>
                  <a:t>enviroment</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creating</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two</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tree</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rooted</a:t>
                </a:r>
                <a:r>
                  <a:rPr lang="it-IT" sz="2000">
                    <a:solidFill>
                      <a:schemeClr val="tx1"/>
                    </a:solidFill>
                    <a:latin typeface="Century Gothic" panose="020B0502020202020204" pitchFamily="34" charset="0"/>
                  </a:rPr>
                  <a:t> in </a:t>
                </a:r>
                <a14:m>
                  <m:oMath xmlns:m="http://schemas.openxmlformats.org/officeDocument/2006/math">
                    <m:sSub>
                      <m:sSubPr>
                        <m:ctrlPr>
                          <a:rPr lang="it-IT" sz="2000" b="0" i="1" smtClean="0">
                            <a:solidFill>
                              <a:srgbClr val="971720"/>
                            </a:solidFill>
                            <a:latin typeface="Cambria Math" panose="02040503050406030204" pitchFamily="18" charset="0"/>
                          </a:rPr>
                        </m:ctrlPr>
                      </m:sSubPr>
                      <m:e>
                        <m:r>
                          <a:rPr lang="it-IT" sz="2000" b="0" i="1" smtClean="0">
                            <a:solidFill>
                              <a:srgbClr val="971720"/>
                            </a:solidFill>
                            <a:latin typeface="Cambria Math" panose="02040503050406030204" pitchFamily="18" charset="0"/>
                          </a:rPr>
                          <m:t>𝑞</m:t>
                        </m:r>
                      </m:e>
                      <m:sub>
                        <m:r>
                          <a:rPr lang="it-IT" sz="2000" b="0" i="1" smtClean="0">
                            <a:solidFill>
                              <a:srgbClr val="971720"/>
                            </a:solidFill>
                            <a:latin typeface="Cambria Math" panose="02040503050406030204" pitchFamily="18" charset="0"/>
                          </a:rPr>
                          <m:t>𝑖</m:t>
                        </m:r>
                      </m:sub>
                    </m:sSub>
                  </m:oMath>
                </a14:m>
                <a:r>
                  <a:rPr lang="it-IT" sz="2000">
                    <a:solidFill>
                      <a:schemeClr val="tx1"/>
                    </a:solidFill>
                    <a:latin typeface="Century Gothic" panose="020B0502020202020204" pitchFamily="34" charset="0"/>
                  </a:rPr>
                  <a:t> and </a:t>
                </a:r>
                <a14:m>
                  <m:oMath xmlns:m="http://schemas.openxmlformats.org/officeDocument/2006/math">
                    <m:sSub>
                      <m:sSubPr>
                        <m:ctrlPr>
                          <a:rPr lang="it-IT" sz="2000" b="0" i="1" smtClean="0">
                            <a:solidFill>
                              <a:srgbClr val="971720"/>
                            </a:solidFill>
                            <a:latin typeface="Cambria Math" panose="02040503050406030204" pitchFamily="18" charset="0"/>
                          </a:rPr>
                        </m:ctrlPr>
                      </m:sSubPr>
                      <m:e>
                        <m:r>
                          <a:rPr lang="it-IT" sz="2000" b="0" i="1" smtClean="0">
                            <a:solidFill>
                              <a:srgbClr val="971720"/>
                            </a:solidFill>
                            <a:latin typeface="Cambria Math" panose="02040503050406030204" pitchFamily="18" charset="0"/>
                          </a:rPr>
                          <m:t>𝑞</m:t>
                        </m:r>
                      </m:e>
                      <m:sub>
                        <m:r>
                          <a:rPr lang="it-IT" sz="2000" b="0" i="1" smtClean="0">
                            <a:solidFill>
                              <a:srgbClr val="971720"/>
                            </a:solidFill>
                            <a:latin typeface="Cambria Math" panose="02040503050406030204" pitchFamily="18" charset="0"/>
                          </a:rPr>
                          <m:t>𝑓</m:t>
                        </m:r>
                      </m:sub>
                    </m:sSub>
                  </m:oMath>
                </a14:m>
                <a:r>
                  <a:rPr lang="it-IT" sz="2000">
                    <a:solidFill>
                      <a:schemeClr val="tx1"/>
                    </a:solidFill>
                    <a:latin typeface="Century Gothic" panose="020B0502020202020204" pitchFamily="34" charset="0"/>
                  </a:rPr>
                  <a:t>, which </a:t>
                </a:r>
                <a:r>
                  <a:rPr lang="it-IT" sz="2000" err="1">
                    <a:solidFill>
                      <a:schemeClr val="tx1"/>
                    </a:solidFill>
                    <a:latin typeface="Century Gothic" panose="020B0502020202020204" pitchFamily="34" charset="0"/>
                  </a:rPr>
                  <a:t>have</a:t>
                </a:r>
                <a:r>
                  <a:rPr lang="it-IT" sz="2000">
                    <a:solidFill>
                      <a:schemeClr val="tx1"/>
                    </a:solidFill>
                    <a:latin typeface="Century Gothic" panose="020B0502020202020204" pitchFamily="34" charset="0"/>
                  </a:rPr>
                  <a:t> to be </a:t>
                </a:r>
                <a:r>
                  <a:rPr lang="it-IT" sz="2000" err="1">
                    <a:solidFill>
                      <a:srgbClr val="971720"/>
                    </a:solidFill>
                    <a:latin typeface="Century Gothic" panose="020B0502020202020204" pitchFamily="34" charset="0"/>
                  </a:rPr>
                  <a:t>connected</a:t>
                </a:r>
                <a:r>
                  <a:rPr lang="it-IT" sz="2000">
                    <a:solidFill>
                      <a:schemeClr val="tx1"/>
                    </a:solidFill>
                    <a:latin typeface="Century Gothic" panose="020B0502020202020204" pitchFamily="34" charset="0"/>
                  </a:rPr>
                  <a:t> to </a:t>
                </a:r>
                <a:r>
                  <a:rPr lang="it-IT" sz="2000" err="1">
                    <a:solidFill>
                      <a:schemeClr val="tx1"/>
                    </a:solidFill>
                    <a:latin typeface="Century Gothic" panose="020B0502020202020204" pitchFamily="34" charset="0"/>
                  </a:rPr>
                  <a:t>find</a:t>
                </a:r>
                <a:r>
                  <a:rPr lang="it-IT" sz="2000">
                    <a:solidFill>
                      <a:schemeClr val="tx1"/>
                    </a:solidFill>
                    <a:latin typeface="Century Gothic" panose="020B0502020202020204" pitchFamily="34" charset="0"/>
                  </a:rPr>
                  <a:t> a </a:t>
                </a:r>
                <a:r>
                  <a:rPr lang="it-IT" sz="2000" err="1">
                    <a:solidFill>
                      <a:srgbClr val="971720"/>
                    </a:solidFill>
                    <a:latin typeface="Century Gothic" panose="020B0502020202020204" pitchFamily="34" charset="0"/>
                  </a:rPr>
                  <a:t>path</a:t>
                </a:r>
                <a:r>
                  <a:rPr lang="it-IT" sz="2000">
                    <a:solidFill>
                      <a:schemeClr val="tx1"/>
                    </a:solidFill>
                    <a:latin typeface="Century Gothic" panose="020B0502020202020204" pitchFamily="34" charset="0"/>
                  </a:rPr>
                  <a:t>. To check the </a:t>
                </a:r>
                <a:r>
                  <a:rPr lang="it-IT" sz="2000" err="1">
                    <a:solidFill>
                      <a:srgbClr val="971720"/>
                    </a:solidFill>
                    <a:latin typeface="Century Gothic" panose="020B0502020202020204" pitchFamily="34" charset="0"/>
                  </a:rPr>
                  <a:t>collisions</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we</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have</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considered</a:t>
                </a:r>
                <a:r>
                  <a:rPr lang="it-IT" sz="2000">
                    <a:solidFill>
                      <a:schemeClr val="tx1"/>
                    </a:solidFill>
                    <a:latin typeface="Century Gothic" panose="020B0502020202020204" pitchFamily="34" charset="0"/>
                  </a:rPr>
                  <a:t> a </a:t>
                </a:r>
                <a:r>
                  <a:rPr lang="it-IT" sz="2000" err="1">
                    <a:solidFill>
                      <a:srgbClr val="971720"/>
                    </a:solidFill>
                    <a:latin typeface="Century Gothic" panose="020B0502020202020204" pitchFamily="34" charset="0"/>
                  </a:rPr>
                  <a:t>sphere</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surrounding</a:t>
                </a:r>
                <a:r>
                  <a:rPr lang="it-IT" sz="2000">
                    <a:solidFill>
                      <a:schemeClr val="tx1"/>
                    </a:solidFill>
                    <a:latin typeface="Century Gothic" panose="020B0502020202020204" pitchFamily="34" charset="0"/>
                  </a:rPr>
                  <a:t> the robot of </a:t>
                </a:r>
                <a:r>
                  <a:rPr lang="it-IT" sz="2000" err="1">
                    <a:solidFill>
                      <a:schemeClr val="tx1"/>
                    </a:solidFill>
                    <a:latin typeface="Century Gothic" panose="020B0502020202020204" pitchFamily="34" charset="0"/>
                  </a:rPr>
                  <a:t>radius</a:t>
                </a:r>
                <a:r>
                  <a:rPr lang="it-IT" sz="2000">
                    <a:solidFill>
                      <a:schemeClr val="tx1"/>
                    </a:solidFill>
                    <a:latin typeface="Century Gothic" panose="020B0502020202020204" pitchFamily="34" charset="0"/>
                  </a:rPr>
                  <a:t> </a:t>
                </a:r>
                <a:r>
                  <a:rPr lang="it-IT" sz="2000">
                    <a:solidFill>
                      <a:srgbClr val="971720"/>
                    </a:solidFill>
                    <a:latin typeface="Century Gothic" panose="020B0502020202020204" pitchFamily="34" charset="0"/>
                  </a:rPr>
                  <a:t>0.5 m</a:t>
                </a:r>
              </a:p>
            </p:txBody>
          </p:sp>
        </mc:Choice>
        <mc:Fallback xmlns="">
          <p:sp>
            <p:nvSpPr>
              <p:cNvPr id="5" name="CasellaDiTesto 4">
                <a:extLst>
                  <a:ext uri="{FF2B5EF4-FFF2-40B4-BE49-F238E27FC236}">
                    <a16:creationId xmlns:a16="http://schemas.microsoft.com/office/drawing/2014/main" id="{67E59769-0A0E-5B37-C5AE-A95F69EB5ABE}"/>
                  </a:ext>
                </a:extLst>
              </p:cNvPr>
              <p:cNvSpPr txBox="1">
                <a:spLocks noRot="1" noChangeAspect="1" noMove="1" noResize="1" noEditPoints="1" noAdjustHandles="1" noChangeArrowheads="1" noChangeShapeType="1" noTextEdit="1"/>
              </p:cNvSpPr>
              <p:nvPr/>
            </p:nvSpPr>
            <p:spPr>
              <a:xfrm>
                <a:off x="589935" y="921695"/>
                <a:ext cx="11179278" cy="1040285"/>
              </a:xfrm>
              <a:prstGeom prst="rect">
                <a:avLst/>
              </a:prstGeom>
              <a:blipFill>
                <a:blip r:embed="rId4"/>
                <a:stretch>
                  <a:fillRect l="-600" t="-2924" r="-1036" b="-9357"/>
                </a:stretch>
              </a:blipFill>
            </p:spPr>
            <p:txBody>
              <a:bodyPr/>
              <a:lstStyle/>
              <a:p>
                <a:r>
                  <a:rPr lang="it-IT">
                    <a:noFill/>
                  </a:rPr>
                  <a:t> </a:t>
                </a:r>
              </a:p>
            </p:txBody>
          </p:sp>
        </mc:Fallback>
      </mc:AlternateContent>
      <p:pic>
        <p:nvPicPr>
          <p:cNvPr id="7" name="Immagine 6" descr="Immagine che contiene diagramma, testo, schermata, Arte bambini&#10;&#10;Descrizione generata automaticamente">
            <a:extLst>
              <a:ext uri="{FF2B5EF4-FFF2-40B4-BE49-F238E27FC236}">
                <a16:creationId xmlns:a16="http://schemas.microsoft.com/office/drawing/2014/main" id="{D628F70C-FF82-3199-88D0-6D5ED7C5D8C6}"/>
              </a:ext>
            </a:extLst>
          </p:cNvPr>
          <p:cNvPicPr>
            <a:picLocks noChangeAspect="1"/>
          </p:cNvPicPr>
          <p:nvPr/>
        </p:nvPicPr>
        <p:blipFill>
          <a:blip r:embed="rId5"/>
          <a:stretch>
            <a:fillRect/>
          </a:stretch>
        </p:blipFill>
        <p:spPr>
          <a:xfrm>
            <a:off x="2369574" y="2004168"/>
            <a:ext cx="7452852" cy="3594448"/>
          </a:xfrm>
          <a:prstGeom prst="rect">
            <a:avLst/>
          </a:prstGeom>
        </p:spPr>
      </p:pic>
      <p:sp>
        <p:nvSpPr>
          <p:cNvPr id="8" name="CasellaDiTesto 7">
            <a:extLst>
              <a:ext uri="{FF2B5EF4-FFF2-40B4-BE49-F238E27FC236}">
                <a16:creationId xmlns:a16="http://schemas.microsoft.com/office/drawing/2014/main" id="{95747828-044C-800F-4101-2C7CF31DFDAE}"/>
              </a:ext>
            </a:extLst>
          </p:cNvPr>
          <p:cNvSpPr txBox="1"/>
          <p:nvPr/>
        </p:nvSpPr>
        <p:spPr>
          <a:xfrm>
            <a:off x="3677263" y="5483000"/>
            <a:ext cx="4837474" cy="707886"/>
          </a:xfrm>
          <a:prstGeom prst="rect">
            <a:avLst/>
          </a:prstGeom>
          <a:noFill/>
        </p:spPr>
        <p:txBody>
          <a:bodyPr wrap="square" rtlCol="0">
            <a:spAutoFit/>
          </a:bodyPr>
          <a:lstStyle/>
          <a:p>
            <a:pPr algn="ctr"/>
            <a:r>
              <a:rPr lang="it-IT" sz="2000">
                <a:solidFill>
                  <a:schemeClr val="tx1"/>
                </a:solidFill>
                <a:latin typeface="Century Gothic" panose="020B0502020202020204" pitchFamily="34" charset="0"/>
              </a:rPr>
              <a:t>The </a:t>
            </a:r>
            <a:r>
              <a:rPr lang="it-IT" sz="2000" err="1">
                <a:solidFill>
                  <a:schemeClr val="tx1"/>
                </a:solidFill>
                <a:latin typeface="Century Gothic" panose="020B0502020202020204" pitchFamily="34" charset="0"/>
              </a:rPr>
              <a:t>algorithm</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is</a:t>
            </a:r>
            <a:r>
              <a:rPr lang="it-IT" sz="2000">
                <a:solidFill>
                  <a:schemeClr val="tx1"/>
                </a:solidFill>
                <a:latin typeface="Century Gothic" panose="020B0502020202020204" pitchFamily="34" charset="0"/>
              </a:rPr>
              <a:t> </a:t>
            </a:r>
            <a:r>
              <a:rPr lang="it-IT" sz="2000" err="1">
                <a:solidFill>
                  <a:schemeClr val="tx1"/>
                </a:solidFill>
                <a:latin typeface="Century Gothic" panose="020B0502020202020204" pitchFamily="34" charset="0"/>
              </a:rPr>
              <a:t>able</a:t>
            </a:r>
            <a:r>
              <a:rPr lang="it-IT" sz="2000">
                <a:solidFill>
                  <a:schemeClr val="tx1"/>
                </a:solidFill>
                <a:latin typeface="Century Gothic" panose="020B0502020202020204" pitchFamily="34" charset="0"/>
              </a:rPr>
              <a:t> to </a:t>
            </a:r>
            <a:r>
              <a:rPr lang="it-IT" sz="2000" err="1">
                <a:solidFill>
                  <a:schemeClr val="tx1"/>
                </a:solidFill>
                <a:latin typeface="Century Gothic" panose="020B0502020202020204" pitchFamily="34" charset="0"/>
              </a:rPr>
              <a:t>find</a:t>
            </a:r>
            <a:r>
              <a:rPr lang="it-IT" sz="2000">
                <a:solidFill>
                  <a:schemeClr val="tx1"/>
                </a:solidFill>
                <a:latin typeface="Century Gothic" panose="020B0502020202020204" pitchFamily="34" charset="0"/>
              </a:rPr>
              <a:t> a </a:t>
            </a:r>
            <a:r>
              <a:rPr lang="it-IT" sz="2000" err="1">
                <a:solidFill>
                  <a:schemeClr val="tx1"/>
                </a:solidFill>
                <a:latin typeface="Century Gothic" panose="020B0502020202020204" pitchFamily="34" charset="0"/>
              </a:rPr>
              <a:t>path</a:t>
            </a:r>
            <a:r>
              <a:rPr lang="it-IT" sz="2000">
                <a:solidFill>
                  <a:schemeClr val="tx1"/>
                </a:solidFill>
                <a:latin typeface="Century Gothic" panose="020B0502020202020204" pitchFamily="34" charset="0"/>
              </a:rPr>
              <a:t> with an </a:t>
            </a:r>
            <a:r>
              <a:rPr lang="it-IT" sz="2000" err="1">
                <a:solidFill>
                  <a:schemeClr val="tx1"/>
                </a:solidFill>
                <a:latin typeface="Century Gothic" panose="020B0502020202020204" pitchFamily="34" charset="0"/>
              </a:rPr>
              <a:t>avarage</a:t>
            </a:r>
            <a:r>
              <a:rPr lang="it-IT" sz="2000">
                <a:solidFill>
                  <a:schemeClr val="tx1"/>
                </a:solidFill>
                <a:latin typeface="Century Gothic" panose="020B0502020202020204" pitchFamily="34" charset="0"/>
              </a:rPr>
              <a:t> of </a:t>
            </a:r>
            <a:r>
              <a:rPr lang="it-IT" sz="2000">
                <a:solidFill>
                  <a:srgbClr val="971720"/>
                </a:solidFill>
                <a:latin typeface="Century Gothic" panose="020B0502020202020204" pitchFamily="34" charset="0"/>
              </a:rPr>
              <a:t>30- 40 </a:t>
            </a:r>
            <a:r>
              <a:rPr lang="it-IT" sz="2000" err="1">
                <a:solidFill>
                  <a:srgbClr val="971720"/>
                </a:solidFill>
                <a:latin typeface="Century Gothic" panose="020B0502020202020204" pitchFamily="34" charset="0"/>
              </a:rPr>
              <a:t>iterations</a:t>
            </a:r>
            <a:r>
              <a:rPr lang="it-IT" sz="200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2594433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D424D805-C5A1-B753-632E-457700CD4F59}"/>
              </a:ext>
            </a:extLst>
          </p:cNvPr>
          <p:cNvSpPr txBox="1"/>
          <p:nvPr/>
        </p:nvSpPr>
        <p:spPr>
          <a:xfrm>
            <a:off x="589935" y="275303"/>
            <a:ext cx="8386917" cy="800219"/>
          </a:xfrm>
          <a:prstGeom prst="rect">
            <a:avLst/>
          </a:prstGeom>
          <a:noFill/>
        </p:spPr>
        <p:txBody>
          <a:bodyPr wrap="square" rtlCol="0">
            <a:spAutoFit/>
          </a:bodyPr>
          <a:lstStyle/>
          <a:p>
            <a:r>
              <a:rPr lang="it-IT" sz="2800">
                <a:solidFill>
                  <a:srgbClr val="971720"/>
                </a:solidFill>
                <a:latin typeface="Century Gothic"/>
              </a:rPr>
              <a:t>Planning: DFS</a:t>
            </a:r>
            <a:endParaRPr lang="it-IT" sz="2800"/>
          </a:p>
          <a:p>
            <a:endParaRPr lang="it-IT"/>
          </a:p>
        </p:txBody>
      </p:sp>
      <p:sp>
        <p:nvSpPr>
          <p:cNvPr id="5" name="CasellaDiTesto 4">
            <a:extLst>
              <a:ext uri="{FF2B5EF4-FFF2-40B4-BE49-F238E27FC236}">
                <a16:creationId xmlns:a16="http://schemas.microsoft.com/office/drawing/2014/main" id="{43995143-874D-4A8F-74C2-91FD4FBCB4DA}"/>
              </a:ext>
            </a:extLst>
          </p:cNvPr>
          <p:cNvSpPr txBox="1"/>
          <p:nvPr/>
        </p:nvSpPr>
        <p:spPr>
          <a:xfrm>
            <a:off x="589935" y="1033333"/>
            <a:ext cx="9773265" cy="1631216"/>
          </a:xfrm>
          <a:prstGeom prst="rect">
            <a:avLst/>
          </a:prstGeom>
          <a:noFill/>
        </p:spPr>
        <p:txBody>
          <a:bodyPr wrap="square" rtlCol="0">
            <a:spAutoFit/>
          </a:bodyPr>
          <a:lstStyle/>
          <a:p>
            <a:r>
              <a:rPr lang="it-IT" sz="2000" dirty="0">
                <a:solidFill>
                  <a:schemeClr val="tx1"/>
                </a:solidFill>
                <a:latin typeface="Century Gothic" panose="020B0502020202020204" pitchFamily="34" charset="0"/>
              </a:rPr>
              <a:t>Using a </a:t>
            </a:r>
            <a:r>
              <a:rPr lang="it-IT" sz="2000" dirty="0" err="1">
                <a:solidFill>
                  <a:srgbClr val="971720"/>
                </a:solidFill>
                <a:latin typeface="Century Gothic" panose="020B0502020202020204" pitchFamily="34" charset="0"/>
              </a:rPr>
              <a:t>Graph</a:t>
            </a:r>
            <a:r>
              <a:rPr lang="it-IT" sz="2000" dirty="0">
                <a:solidFill>
                  <a:srgbClr val="971720"/>
                </a:solidFill>
                <a:latin typeface="Century Gothic" panose="020B0502020202020204" pitchFamily="34" charset="0"/>
              </a:rPr>
              <a:t> </a:t>
            </a:r>
            <a:r>
              <a:rPr lang="it-IT" sz="2000" dirty="0" err="1">
                <a:solidFill>
                  <a:srgbClr val="971720"/>
                </a:solidFill>
                <a:latin typeface="Century Gothic" panose="020B0502020202020204" pitchFamily="34" charset="0"/>
              </a:rPr>
              <a:t>Search</a:t>
            </a:r>
            <a:r>
              <a:rPr lang="it-IT" sz="2000" dirty="0">
                <a:solidFill>
                  <a:srgbClr val="971720"/>
                </a:solidFill>
                <a:latin typeface="Century Gothic" panose="020B0502020202020204" pitchFamily="34" charset="0"/>
              </a:rPr>
              <a:t> </a:t>
            </a:r>
            <a:r>
              <a:rPr lang="it-IT" sz="2000" dirty="0" err="1">
                <a:solidFill>
                  <a:srgbClr val="971720"/>
                </a:solidFill>
                <a:latin typeface="Century Gothic" panose="020B0502020202020204" pitchFamily="34" charset="0"/>
              </a:rPr>
              <a:t>Algorithm</a:t>
            </a:r>
            <a:r>
              <a:rPr lang="it-IT" sz="2000" dirty="0">
                <a:solidFill>
                  <a:schemeClr val="tx1"/>
                </a:solidFill>
                <a:latin typeface="Century Gothic" panose="020B0502020202020204" pitchFamily="34" charset="0"/>
              </a:rPr>
              <a:t> like </a:t>
            </a:r>
            <a:r>
              <a:rPr lang="it-IT" sz="2000" dirty="0">
                <a:solidFill>
                  <a:srgbClr val="971720"/>
                </a:solidFill>
                <a:latin typeface="Century Gothic" panose="020B0502020202020204" pitchFamily="34" charset="0"/>
              </a:rPr>
              <a:t>DFS</a:t>
            </a:r>
            <a:r>
              <a:rPr lang="it-IT" sz="2000" dirty="0">
                <a:solidFill>
                  <a:schemeClr val="tx1"/>
                </a:solidFill>
                <a:latin typeface="Century Gothic" panose="020B0502020202020204" pitchFamily="34" charset="0"/>
              </a:rPr>
              <a:t> </a:t>
            </a:r>
            <a:r>
              <a:rPr lang="it-IT" sz="2000" dirty="0" err="1">
                <a:solidFill>
                  <a:schemeClr val="tx1"/>
                </a:solidFill>
                <a:latin typeface="Century Gothic" panose="020B0502020202020204" pitchFamily="34" charset="0"/>
              </a:rPr>
              <a:t>it</a:t>
            </a:r>
            <a:r>
              <a:rPr lang="it-IT" sz="2000" dirty="0">
                <a:solidFill>
                  <a:schemeClr val="tx1"/>
                </a:solidFill>
                <a:latin typeface="Century Gothic" panose="020B0502020202020204" pitchFamily="34" charset="0"/>
              </a:rPr>
              <a:t> </a:t>
            </a:r>
            <a:r>
              <a:rPr lang="it-IT" sz="2000" dirty="0" err="1">
                <a:solidFill>
                  <a:schemeClr val="tx1"/>
                </a:solidFill>
                <a:latin typeface="Century Gothic" panose="020B0502020202020204" pitchFamily="34" charset="0"/>
              </a:rPr>
              <a:t>is</a:t>
            </a:r>
            <a:r>
              <a:rPr lang="it-IT" sz="2000" dirty="0">
                <a:solidFill>
                  <a:schemeClr val="tx1"/>
                </a:solidFill>
                <a:latin typeface="Century Gothic" panose="020B0502020202020204" pitchFamily="34" charset="0"/>
              </a:rPr>
              <a:t> </a:t>
            </a:r>
            <a:r>
              <a:rPr lang="it-IT" sz="2000" dirty="0" err="1">
                <a:solidFill>
                  <a:schemeClr val="tx1"/>
                </a:solidFill>
                <a:latin typeface="Century Gothic" panose="020B0502020202020204" pitchFamily="34" charset="0"/>
              </a:rPr>
              <a:t>possible</a:t>
            </a:r>
            <a:r>
              <a:rPr lang="it-IT" sz="2000" dirty="0">
                <a:solidFill>
                  <a:schemeClr val="tx1"/>
                </a:solidFill>
                <a:latin typeface="Century Gothic" panose="020B0502020202020204" pitchFamily="34" charset="0"/>
              </a:rPr>
              <a:t> to </a:t>
            </a:r>
            <a:r>
              <a:rPr lang="it-IT" sz="2000" dirty="0" err="1">
                <a:solidFill>
                  <a:schemeClr val="tx1"/>
                </a:solidFill>
                <a:latin typeface="Century Gothic" panose="020B0502020202020204" pitchFamily="34" charset="0"/>
              </a:rPr>
              <a:t>find</a:t>
            </a:r>
            <a:r>
              <a:rPr lang="it-IT" sz="2000" dirty="0">
                <a:solidFill>
                  <a:schemeClr val="tx1"/>
                </a:solidFill>
                <a:latin typeface="Century Gothic" panose="020B0502020202020204" pitchFamily="34" charset="0"/>
              </a:rPr>
              <a:t> an </a:t>
            </a:r>
            <a:r>
              <a:rPr lang="it-IT" sz="2000" dirty="0" err="1">
                <a:solidFill>
                  <a:srgbClr val="971720"/>
                </a:solidFill>
                <a:latin typeface="Century Gothic" panose="020B0502020202020204" pitchFamily="34" charset="0"/>
              </a:rPr>
              <a:t>unique</a:t>
            </a:r>
            <a:r>
              <a:rPr lang="it-IT" sz="2000" dirty="0">
                <a:solidFill>
                  <a:srgbClr val="971720"/>
                </a:solidFill>
                <a:latin typeface="Century Gothic" panose="020B0502020202020204" pitchFamily="34" charset="0"/>
              </a:rPr>
              <a:t> </a:t>
            </a:r>
            <a:r>
              <a:rPr lang="it-IT" sz="2000" dirty="0" err="1">
                <a:solidFill>
                  <a:srgbClr val="971720"/>
                </a:solidFill>
                <a:latin typeface="Century Gothic" panose="020B0502020202020204" pitchFamily="34" charset="0"/>
              </a:rPr>
              <a:t>path</a:t>
            </a:r>
            <a:r>
              <a:rPr lang="it-IT" sz="2000" dirty="0">
                <a:solidFill>
                  <a:srgbClr val="971720"/>
                </a:solidFill>
                <a:latin typeface="Century Gothic" panose="020B0502020202020204" pitchFamily="34" charset="0"/>
              </a:rPr>
              <a:t> </a:t>
            </a:r>
            <a:r>
              <a:rPr lang="it-IT" sz="2000" dirty="0" err="1">
                <a:solidFill>
                  <a:schemeClr val="tx1"/>
                </a:solidFill>
                <a:latin typeface="Century Gothic" panose="020B0502020202020204" pitchFamily="34" charset="0"/>
              </a:rPr>
              <a:t>connecting</a:t>
            </a:r>
            <a:r>
              <a:rPr lang="it-IT" sz="2000" dirty="0">
                <a:solidFill>
                  <a:schemeClr val="tx1"/>
                </a:solidFill>
                <a:latin typeface="Century Gothic" panose="020B0502020202020204" pitchFamily="34" charset="0"/>
              </a:rPr>
              <a:t> the </a:t>
            </a:r>
            <a:r>
              <a:rPr lang="it-IT" sz="2000" dirty="0" err="1">
                <a:solidFill>
                  <a:srgbClr val="971720"/>
                </a:solidFill>
                <a:latin typeface="Century Gothic" panose="020B0502020202020204" pitchFamily="34" charset="0"/>
              </a:rPr>
              <a:t>starting</a:t>
            </a:r>
            <a:r>
              <a:rPr lang="it-IT" sz="2000" dirty="0">
                <a:solidFill>
                  <a:srgbClr val="971720"/>
                </a:solidFill>
                <a:latin typeface="Century Gothic" panose="020B0502020202020204" pitchFamily="34" charset="0"/>
              </a:rPr>
              <a:t> </a:t>
            </a:r>
            <a:r>
              <a:rPr lang="it-IT" sz="2000" dirty="0" err="1">
                <a:solidFill>
                  <a:srgbClr val="971720"/>
                </a:solidFill>
                <a:latin typeface="Century Gothic" panose="020B0502020202020204" pitchFamily="34" charset="0"/>
              </a:rPr>
              <a:t>configuration</a:t>
            </a:r>
            <a:r>
              <a:rPr lang="it-IT" sz="2000" dirty="0">
                <a:solidFill>
                  <a:schemeClr val="tx1"/>
                </a:solidFill>
                <a:latin typeface="Century Gothic" panose="020B0502020202020204" pitchFamily="34" charset="0"/>
              </a:rPr>
              <a:t> to the </a:t>
            </a:r>
            <a:r>
              <a:rPr lang="it-IT" sz="2000" dirty="0">
                <a:solidFill>
                  <a:srgbClr val="971720"/>
                </a:solidFill>
                <a:latin typeface="Century Gothic" panose="020B0502020202020204" pitchFamily="34" charset="0"/>
              </a:rPr>
              <a:t>goal </a:t>
            </a:r>
            <a:r>
              <a:rPr lang="it-IT" sz="2000" dirty="0" err="1">
                <a:solidFill>
                  <a:srgbClr val="971720"/>
                </a:solidFill>
                <a:latin typeface="Century Gothic" panose="020B0502020202020204" pitchFamily="34" charset="0"/>
              </a:rPr>
              <a:t>configuration</a:t>
            </a:r>
            <a:r>
              <a:rPr lang="it-IT" sz="2000" dirty="0">
                <a:solidFill>
                  <a:schemeClr val="tx1"/>
                </a:solidFill>
                <a:latin typeface="Century Gothic" panose="020B0502020202020204" pitchFamily="34" charset="0"/>
              </a:rPr>
              <a:t>. </a:t>
            </a:r>
            <a:r>
              <a:rPr lang="it-IT" sz="2000" dirty="0" err="1">
                <a:latin typeface="Century Gothic" panose="020B0502020202020204" pitchFamily="34" charset="0"/>
              </a:rPr>
              <a:t>Knowing</a:t>
            </a:r>
            <a:r>
              <a:rPr lang="it-IT" sz="2000" dirty="0">
                <a:latin typeface="Century Gothic" panose="020B0502020202020204" pitchFamily="34" charset="0"/>
              </a:rPr>
              <a:t> the connection </a:t>
            </a:r>
            <a:r>
              <a:rPr lang="it-IT" sz="2000" dirty="0" err="1">
                <a:latin typeface="Century Gothic" panose="020B0502020202020204" pitchFamily="34" charset="0"/>
              </a:rPr>
              <a:t>among</a:t>
            </a:r>
            <a:r>
              <a:rPr lang="it-IT" sz="2000" dirty="0">
                <a:latin typeface="Century Gothic" panose="020B0502020202020204" pitchFamily="34" charset="0"/>
              </a:rPr>
              <a:t> </a:t>
            </a:r>
            <a:r>
              <a:rPr lang="it-IT" sz="2000" dirty="0" err="1">
                <a:latin typeface="Century Gothic" panose="020B0502020202020204" pitchFamily="34" charset="0"/>
              </a:rPr>
              <a:t>nodes</a:t>
            </a:r>
            <a:r>
              <a:rPr lang="it-IT" sz="2000" dirty="0">
                <a:latin typeface="Century Gothic" panose="020B0502020202020204" pitchFamily="34" charset="0"/>
              </a:rPr>
              <a:t>, an </a:t>
            </a:r>
            <a:r>
              <a:rPr lang="it-IT" sz="2000" dirty="0" err="1">
                <a:latin typeface="Century Gothic" panose="020B0502020202020204" pitchFamily="34" charset="0"/>
              </a:rPr>
              <a:t>adjacency</a:t>
            </a:r>
            <a:r>
              <a:rPr lang="it-IT" sz="2000" dirty="0">
                <a:latin typeface="Century Gothic" panose="020B0502020202020204" pitchFamily="34" charset="0"/>
              </a:rPr>
              <a:t> </a:t>
            </a:r>
            <a:r>
              <a:rPr lang="it-IT" sz="2000" dirty="0" err="1">
                <a:latin typeface="Century Gothic" panose="020B0502020202020204" pitchFamily="34" charset="0"/>
              </a:rPr>
              <a:t>matrix</a:t>
            </a:r>
            <a:r>
              <a:rPr lang="it-IT" sz="2000" dirty="0">
                <a:latin typeface="Century Gothic" panose="020B0502020202020204" pitchFamily="34" charset="0"/>
              </a:rPr>
              <a:t> can be </a:t>
            </a:r>
            <a:r>
              <a:rPr lang="it-IT" sz="2000" dirty="0" err="1">
                <a:latin typeface="Century Gothic" panose="020B0502020202020204" pitchFamily="34" charset="0"/>
              </a:rPr>
              <a:t>found</a:t>
            </a:r>
            <a:r>
              <a:rPr lang="it-IT" sz="2000" dirty="0">
                <a:latin typeface="Century Gothic" panose="020B0502020202020204" pitchFamily="34" charset="0"/>
              </a:rPr>
              <a:t>, and the </a:t>
            </a:r>
            <a:r>
              <a:rPr lang="it-IT" sz="2000" dirty="0" err="1">
                <a:latin typeface="Century Gothic" panose="020B0502020202020204" pitchFamily="34" charset="0"/>
              </a:rPr>
              <a:t>final</a:t>
            </a:r>
            <a:r>
              <a:rPr lang="it-IT" sz="2000" dirty="0">
                <a:latin typeface="Century Gothic" panose="020B0502020202020204" pitchFamily="34" charset="0"/>
              </a:rPr>
              <a:t> output </a:t>
            </a:r>
            <a:r>
              <a:rPr lang="it-IT" sz="2000" dirty="0" err="1">
                <a:latin typeface="Century Gothic" panose="020B0502020202020204" pitchFamily="34" charset="0"/>
              </a:rPr>
              <a:t>is</a:t>
            </a:r>
            <a:r>
              <a:rPr lang="it-IT" sz="2000" dirty="0">
                <a:latin typeface="Century Gothic" panose="020B0502020202020204" pitchFamily="34" charset="0"/>
              </a:rPr>
              <a:t> the </a:t>
            </a:r>
            <a:r>
              <a:rPr lang="it-IT" sz="2000" dirty="0">
                <a:solidFill>
                  <a:srgbClr val="971720"/>
                </a:solidFill>
                <a:latin typeface="Century Gothic" panose="020B0502020202020204" pitchFamily="34" charset="0"/>
              </a:rPr>
              <a:t>DFS </a:t>
            </a:r>
            <a:r>
              <a:rPr lang="it-IT" sz="2000" dirty="0" err="1">
                <a:solidFill>
                  <a:srgbClr val="971720"/>
                </a:solidFill>
                <a:latin typeface="Century Gothic" panose="020B0502020202020204" pitchFamily="34" charset="0"/>
              </a:rPr>
              <a:t>tree</a:t>
            </a:r>
            <a:r>
              <a:rPr lang="it-IT" sz="2000" dirty="0">
                <a:solidFill>
                  <a:srgbClr val="971720"/>
                </a:solidFill>
                <a:latin typeface="Century Gothic" panose="020B0502020202020204" pitchFamily="34" charset="0"/>
              </a:rPr>
              <a:t> </a:t>
            </a:r>
            <a:r>
              <a:rPr lang="it-IT" sz="2000" dirty="0">
                <a:latin typeface="Century Gothic" panose="020B0502020202020204" pitchFamily="34" charset="0"/>
              </a:rPr>
              <a:t>with the </a:t>
            </a:r>
            <a:r>
              <a:rPr lang="it-IT" sz="2000" dirty="0" err="1">
                <a:solidFill>
                  <a:srgbClr val="971720"/>
                </a:solidFill>
                <a:latin typeface="Century Gothic" panose="020B0502020202020204" pitchFamily="34" charset="0"/>
              </a:rPr>
              <a:t>sequence</a:t>
            </a:r>
            <a:r>
              <a:rPr lang="it-IT" sz="2000" dirty="0">
                <a:solidFill>
                  <a:srgbClr val="971720"/>
                </a:solidFill>
                <a:latin typeface="Century Gothic" panose="020B0502020202020204" pitchFamily="34" charset="0"/>
              </a:rPr>
              <a:t> of </a:t>
            </a:r>
            <a:r>
              <a:rPr lang="it-IT" sz="2000" dirty="0" err="1">
                <a:solidFill>
                  <a:srgbClr val="971720"/>
                </a:solidFill>
                <a:latin typeface="Century Gothic" panose="020B0502020202020204" pitchFamily="34" charset="0"/>
              </a:rPr>
              <a:t>nodes</a:t>
            </a:r>
            <a:r>
              <a:rPr lang="it-IT" sz="2000" dirty="0">
                <a:solidFill>
                  <a:srgbClr val="971720"/>
                </a:solidFill>
                <a:latin typeface="Century Gothic" panose="020B0502020202020204" pitchFamily="34" charset="0"/>
              </a:rPr>
              <a:t> </a:t>
            </a:r>
            <a:r>
              <a:rPr lang="it-IT" sz="2000" dirty="0" err="1">
                <a:latin typeface="Century Gothic" panose="020B0502020202020204" pitchFamily="34" charset="0"/>
              </a:rPr>
              <a:t>that</a:t>
            </a:r>
            <a:r>
              <a:rPr lang="it-IT" sz="2000" dirty="0">
                <a:latin typeface="Century Gothic" panose="020B0502020202020204" pitchFamily="34" charset="0"/>
              </a:rPr>
              <a:t> are </a:t>
            </a:r>
            <a:r>
              <a:rPr lang="it-IT" sz="2000" dirty="0" err="1">
                <a:latin typeface="Century Gothic" panose="020B0502020202020204" pitchFamily="34" charset="0"/>
              </a:rPr>
              <a:t>visited</a:t>
            </a:r>
            <a:r>
              <a:rPr lang="it-IT" sz="2000" dirty="0">
                <a:latin typeface="Century Gothic" panose="020B0502020202020204" pitchFamily="34" charset="0"/>
              </a:rPr>
              <a:t> </a:t>
            </a:r>
            <a:r>
              <a:rPr lang="it-IT" sz="2000" dirty="0" err="1">
                <a:latin typeface="Century Gothic" panose="020B0502020202020204" pitchFamily="34" charset="0"/>
              </a:rPr>
              <a:t>starting</a:t>
            </a:r>
            <a:r>
              <a:rPr lang="it-IT" sz="2000" dirty="0">
                <a:latin typeface="Century Gothic" panose="020B0502020202020204" pitchFamily="34" charset="0"/>
              </a:rPr>
              <a:t> from the </a:t>
            </a:r>
            <a:r>
              <a:rPr lang="it-IT" sz="2000" dirty="0" err="1">
                <a:latin typeface="Century Gothic" panose="020B0502020202020204" pitchFamily="34" charset="0"/>
              </a:rPr>
              <a:t>initial</a:t>
            </a:r>
            <a:r>
              <a:rPr lang="it-IT" sz="2000" dirty="0">
                <a:latin typeface="Century Gothic" panose="020B0502020202020204" pitchFamily="34" charset="0"/>
              </a:rPr>
              <a:t> one, and </a:t>
            </a:r>
            <a:r>
              <a:rPr lang="it-IT" sz="2000" dirty="0" err="1">
                <a:latin typeface="Century Gothic" panose="020B0502020202020204" pitchFamily="34" charset="0"/>
              </a:rPr>
              <a:t>where</a:t>
            </a:r>
            <a:r>
              <a:rPr lang="it-IT" sz="2000" dirty="0">
                <a:latin typeface="Century Gothic" panose="020B0502020202020204" pitchFamily="34" charset="0"/>
              </a:rPr>
              <a:t> </a:t>
            </a:r>
            <a:r>
              <a:rPr lang="it-IT" sz="2000" dirty="0" err="1">
                <a:latin typeface="Century Gothic" panose="020B0502020202020204" pitchFamily="34" charset="0"/>
              </a:rPr>
              <a:t>it</a:t>
            </a:r>
            <a:r>
              <a:rPr lang="it-IT" sz="2000" dirty="0">
                <a:latin typeface="Century Gothic" panose="020B0502020202020204" pitchFamily="34" charset="0"/>
              </a:rPr>
              <a:t> </a:t>
            </a:r>
            <a:r>
              <a:rPr lang="it-IT" sz="2000" dirty="0" err="1">
                <a:latin typeface="Century Gothic" panose="020B0502020202020204" pitchFamily="34" charset="0"/>
              </a:rPr>
              <a:t>is</a:t>
            </a:r>
            <a:r>
              <a:rPr lang="it-IT" sz="2000" dirty="0">
                <a:latin typeface="Century Gothic" panose="020B0502020202020204" pitchFamily="34" charset="0"/>
              </a:rPr>
              <a:t> </a:t>
            </a:r>
            <a:r>
              <a:rPr lang="it-IT" sz="2000" dirty="0" err="1">
                <a:latin typeface="Century Gothic" panose="020B0502020202020204" pitchFamily="34" charset="0"/>
              </a:rPr>
              <a:t>possible</a:t>
            </a:r>
            <a:r>
              <a:rPr lang="it-IT" sz="2000" dirty="0">
                <a:latin typeface="Century Gothic" panose="020B0502020202020204" pitchFamily="34" charset="0"/>
              </a:rPr>
              <a:t> to </a:t>
            </a:r>
            <a:r>
              <a:rPr lang="it-IT" sz="2000" dirty="0" err="1">
                <a:latin typeface="Century Gothic" panose="020B0502020202020204" pitchFamily="34" charset="0"/>
              </a:rPr>
              <a:t>retrieve</a:t>
            </a:r>
            <a:r>
              <a:rPr lang="it-IT" sz="2000" dirty="0">
                <a:latin typeface="Century Gothic" panose="020B0502020202020204" pitchFamily="34" charset="0"/>
              </a:rPr>
              <a:t> the </a:t>
            </a:r>
            <a:r>
              <a:rPr lang="it-IT" sz="2000" dirty="0" err="1">
                <a:solidFill>
                  <a:srgbClr val="971720"/>
                </a:solidFill>
                <a:latin typeface="Century Gothic" panose="020B0502020202020204" pitchFamily="34" charset="0"/>
              </a:rPr>
              <a:t>path</a:t>
            </a:r>
            <a:r>
              <a:rPr lang="it-IT" sz="2000" dirty="0">
                <a:solidFill>
                  <a:srgbClr val="971720"/>
                </a:solidFill>
                <a:latin typeface="Century Gothic" panose="020B0502020202020204" pitchFamily="34" charset="0"/>
              </a:rPr>
              <a:t>.</a:t>
            </a:r>
          </a:p>
        </p:txBody>
      </p:sp>
      <p:pic>
        <p:nvPicPr>
          <p:cNvPr id="7" name="Immagine 6" descr="Immagine che contiene linea, diagramma, Diagramma&#10;&#10;Descrizione generata automaticamente">
            <a:extLst>
              <a:ext uri="{FF2B5EF4-FFF2-40B4-BE49-F238E27FC236}">
                <a16:creationId xmlns:a16="http://schemas.microsoft.com/office/drawing/2014/main" id="{E6689FEE-BDB4-95C8-D3A0-20AE06F6BA1D}"/>
              </a:ext>
            </a:extLst>
          </p:cNvPr>
          <p:cNvPicPr>
            <a:picLocks noChangeAspect="1"/>
          </p:cNvPicPr>
          <p:nvPr/>
        </p:nvPicPr>
        <p:blipFill>
          <a:blip r:embed="rId4"/>
          <a:stretch>
            <a:fillRect/>
          </a:stretch>
        </p:blipFill>
        <p:spPr>
          <a:xfrm>
            <a:off x="579488" y="2573644"/>
            <a:ext cx="4897079" cy="3672809"/>
          </a:xfrm>
          <a:prstGeom prst="rect">
            <a:avLst/>
          </a:prstGeom>
        </p:spPr>
      </p:pic>
      <p:pic>
        <p:nvPicPr>
          <p:cNvPr id="11" name="Immagine 10">
            <a:extLst>
              <a:ext uri="{FF2B5EF4-FFF2-40B4-BE49-F238E27FC236}">
                <a16:creationId xmlns:a16="http://schemas.microsoft.com/office/drawing/2014/main" id="{3CDC3163-95AB-AFCA-6F7C-59C37530C2F1}"/>
              </a:ext>
            </a:extLst>
          </p:cNvPr>
          <p:cNvPicPr>
            <a:picLocks noChangeAspect="1"/>
          </p:cNvPicPr>
          <p:nvPr/>
        </p:nvPicPr>
        <p:blipFill>
          <a:blip r:embed="rId5"/>
          <a:stretch>
            <a:fillRect/>
          </a:stretch>
        </p:blipFill>
        <p:spPr>
          <a:xfrm>
            <a:off x="7153655" y="2647476"/>
            <a:ext cx="3646393" cy="3396942"/>
          </a:xfrm>
          <a:prstGeom prst="rect">
            <a:avLst/>
          </a:prstGeom>
        </p:spPr>
      </p:pic>
      <p:sp>
        <p:nvSpPr>
          <p:cNvPr id="12" name="CasellaDiTesto 11">
            <a:extLst>
              <a:ext uri="{FF2B5EF4-FFF2-40B4-BE49-F238E27FC236}">
                <a16:creationId xmlns:a16="http://schemas.microsoft.com/office/drawing/2014/main" id="{4FC99C29-5F36-FA56-4681-869C92B05B20}"/>
              </a:ext>
            </a:extLst>
          </p:cNvPr>
          <p:cNvSpPr txBox="1"/>
          <p:nvPr/>
        </p:nvSpPr>
        <p:spPr>
          <a:xfrm>
            <a:off x="2569805" y="5907899"/>
            <a:ext cx="1587910" cy="338554"/>
          </a:xfrm>
          <a:prstGeom prst="rect">
            <a:avLst/>
          </a:prstGeom>
          <a:noFill/>
        </p:spPr>
        <p:txBody>
          <a:bodyPr wrap="square" rtlCol="0">
            <a:spAutoFit/>
          </a:bodyPr>
          <a:lstStyle/>
          <a:p>
            <a:r>
              <a:rPr lang="it-IT" sz="1600">
                <a:solidFill>
                  <a:srgbClr val="971720"/>
                </a:solidFill>
                <a:latin typeface="Century Gothic" panose="020B0502020202020204" pitchFamily="34" charset="0"/>
              </a:rPr>
              <a:t>DFS TREE</a:t>
            </a:r>
          </a:p>
        </p:txBody>
      </p:sp>
      <p:sp>
        <p:nvSpPr>
          <p:cNvPr id="13" name="CasellaDiTesto 12">
            <a:extLst>
              <a:ext uri="{FF2B5EF4-FFF2-40B4-BE49-F238E27FC236}">
                <a16:creationId xmlns:a16="http://schemas.microsoft.com/office/drawing/2014/main" id="{4A37FDC0-E60A-6C63-DCC0-42C455B8B440}"/>
              </a:ext>
            </a:extLst>
          </p:cNvPr>
          <p:cNvSpPr txBox="1"/>
          <p:nvPr/>
        </p:nvSpPr>
        <p:spPr>
          <a:xfrm>
            <a:off x="8034287" y="5875141"/>
            <a:ext cx="2443315" cy="338554"/>
          </a:xfrm>
          <a:prstGeom prst="rect">
            <a:avLst/>
          </a:prstGeom>
          <a:noFill/>
        </p:spPr>
        <p:txBody>
          <a:bodyPr wrap="square" rtlCol="0">
            <a:spAutoFit/>
          </a:bodyPr>
          <a:lstStyle/>
          <a:p>
            <a:r>
              <a:rPr lang="it-IT" sz="1600" err="1">
                <a:solidFill>
                  <a:srgbClr val="971720"/>
                </a:solidFill>
                <a:latin typeface="Century Gothic" panose="020B0502020202020204" pitchFamily="34" charset="0"/>
              </a:rPr>
              <a:t>Path</a:t>
            </a:r>
            <a:r>
              <a:rPr lang="it-IT" sz="1600">
                <a:solidFill>
                  <a:srgbClr val="971720"/>
                </a:solidFill>
                <a:latin typeface="Century Gothic" panose="020B0502020202020204" pitchFamily="34" charset="0"/>
              </a:rPr>
              <a:t> in the 3D scene</a:t>
            </a:r>
          </a:p>
        </p:txBody>
      </p:sp>
    </p:spTree>
    <p:extLst>
      <p:ext uri="{BB962C8B-B14F-4D97-AF65-F5344CB8AC3E}">
        <p14:creationId xmlns:p14="http://schemas.microsoft.com/office/powerpoint/2010/main" val="375540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CCF9278F-674B-0437-C9BC-1FFD44AF6EFB}"/>
              </a:ext>
            </a:extLst>
          </p:cNvPr>
          <p:cNvSpPr txBox="1"/>
          <p:nvPr/>
        </p:nvSpPr>
        <p:spPr>
          <a:xfrm>
            <a:off x="589935" y="275303"/>
            <a:ext cx="8386917" cy="800219"/>
          </a:xfrm>
          <a:prstGeom prst="rect">
            <a:avLst/>
          </a:prstGeom>
          <a:noFill/>
        </p:spPr>
        <p:txBody>
          <a:bodyPr wrap="square" rtlCol="0">
            <a:spAutoFit/>
          </a:bodyPr>
          <a:lstStyle/>
          <a:p>
            <a:r>
              <a:rPr lang="it-IT" sz="2800">
                <a:solidFill>
                  <a:srgbClr val="971720"/>
                </a:solidFill>
                <a:latin typeface="Century Gothic"/>
              </a:rPr>
              <a:t>Planning: </a:t>
            </a:r>
            <a:r>
              <a:rPr lang="it-IT" sz="2800" err="1">
                <a:solidFill>
                  <a:srgbClr val="971720"/>
                </a:solidFill>
                <a:latin typeface="Century Gothic"/>
              </a:rPr>
              <a:t>Defining</a:t>
            </a:r>
            <a:r>
              <a:rPr lang="it-IT" sz="2800">
                <a:solidFill>
                  <a:srgbClr val="971720"/>
                </a:solidFill>
                <a:latin typeface="Century Gothic"/>
              </a:rPr>
              <a:t> the time </a:t>
            </a:r>
            <a:r>
              <a:rPr lang="it-IT" sz="2800" err="1">
                <a:solidFill>
                  <a:srgbClr val="971720"/>
                </a:solidFill>
                <a:latin typeface="Century Gothic"/>
              </a:rPr>
              <a:t>law</a:t>
            </a:r>
            <a:endParaRPr lang="it-IT" sz="2800"/>
          </a:p>
          <a:p>
            <a:endParaRPr lang="it-IT"/>
          </a:p>
        </p:txBody>
      </p:sp>
      <p:sp>
        <p:nvSpPr>
          <p:cNvPr id="5" name="CasellaDiTesto 4">
            <a:extLst>
              <a:ext uri="{FF2B5EF4-FFF2-40B4-BE49-F238E27FC236}">
                <a16:creationId xmlns:a16="http://schemas.microsoft.com/office/drawing/2014/main" id="{5472C646-C7A4-FDC3-A428-AC764B8EA853}"/>
              </a:ext>
            </a:extLst>
          </p:cNvPr>
          <p:cNvSpPr txBox="1"/>
          <p:nvPr/>
        </p:nvSpPr>
        <p:spPr>
          <a:xfrm>
            <a:off x="538661" y="975664"/>
            <a:ext cx="6609602" cy="2308324"/>
          </a:xfrm>
          <a:prstGeom prst="rect">
            <a:avLst/>
          </a:prstGeom>
          <a:noFill/>
        </p:spPr>
        <p:txBody>
          <a:bodyPr wrap="square" rtlCol="0">
            <a:spAutoFit/>
          </a:bodyPr>
          <a:lstStyle/>
          <a:p>
            <a:r>
              <a:rPr lang="it-IT" dirty="0">
                <a:latin typeface="Century Gothic" panose="020B0502020202020204" pitchFamily="34" charset="0"/>
              </a:rPr>
              <a:t>For</a:t>
            </a:r>
            <a:r>
              <a:rPr lang="it-IT" dirty="0">
                <a:solidFill>
                  <a:srgbClr val="971720"/>
                </a:solidFill>
                <a:latin typeface="Century Gothic" panose="020B0502020202020204" pitchFamily="34" charset="0"/>
              </a:rPr>
              <a:t> </a:t>
            </a:r>
            <a:r>
              <a:rPr lang="it-IT" dirty="0">
                <a:latin typeface="Century Gothic" panose="020B0502020202020204" pitchFamily="34" charset="0"/>
              </a:rPr>
              <a:t>the task </a:t>
            </a:r>
            <a:r>
              <a:rPr lang="it-IT" dirty="0" err="1">
                <a:latin typeface="Century Gothic" panose="020B0502020202020204" pitchFamily="34" charset="0"/>
              </a:rPr>
              <a:t>purpose</a:t>
            </a:r>
            <a:r>
              <a:rPr lang="it-IT" dirty="0">
                <a:latin typeface="Century Gothic" panose="020B0502020202020204" pitchFamily="34" charset="0"/>
              </a:rPr>
              <a:t>, </a:t>
            </a:r>
            <a:r>
              <a:rPr lang="it-IT" dirty="0" err="1">
                <a:latin typeface="Century Gothic" panose="020B0502020202020204" pitchFamily="34" charset="0"/>
              </a:rPr>
              <a:t>among</a:t>
            </a:r>
            <a:r>
              <a:rPr lang="it-IT" dirty="0">
                <a:latin typeface="Century Gothic" panose="020B0502020202020204" pitchFamily="34" charset="0"/>
              </a:rPr>
              <a:t> the </a:t>
            </a:r>
            <a:r>
              <a:rPr lang="it-IT" dirty="0" err="1">
                <a:latin typeface="Century Gothic" panose="020B0502020202020204" pitchFamily="34" charset="0"/>
              </a:rPr>
              <a:t>possible</a:t>
            </a:r>
            <a:r>
              <a:rPr lang="it-IT" dirty="0">
                <a:latin typeface="Century Gothic" panose="020B0502020202020204" pitchFamily="34" charset="0"/>
              </a:rPr>
              <a:t> </a:t>
            </a:r>
            <a:r>
              <a:rPr lang="it-IT" dirty="0" err="1">
                <a:latin typeface="Century Gothic" panose="020B0502020202020204" pitchFamily="34" charset="0"/>
              </a:rPr>
              <a:t>path</a:t>
            </a:r>
            <a:r>
              <a:rPr lang="it-IT" dirty="0">
                <a:latin typeface="Century Gothic" panose="020B0502020202020204" pitchFamily="34" charset="0"/>
              </a:rPr>
              <a:t> </a:t>
            </a:r>
            <a:r>
              <a:rPr lang="it-IT" dirty="0" err="1">
                <a:latin typeface="Century Gothic" panose="020B0502020202020204" pitchFamily="34" charset="0"/>
              </a:rPr>
              <a:t>we</a:t>
            </a:r>
            <a:r>
              <a:rPr lang="it-IT" dirty="0">
                <a:latin typeface="Century Gothic" panose="020B0502020202020204" pitchFamily="34" charset="0"/>
              </a:rPr>
              <a:t> </a:t>
            </a:r>
            <a:r>
              <a:rPr lang="it-IT" dirty="0" err="1">
                <a:latin typeface="Century Gothic" panose="020B0502020202020204" pitchFamily="34" charset="0"/>
              </a:rPr>
              <a:t>select</a:t>
            </a:r>
            <a:r>
              <a:rPr lang="it-IT" dirty="0">
                <a:latin typeface="Century Gothic" panose="020B0502020202020204" pitchFamily="34" charset="0"/>
              </a:rPr>
              <a:t> the one </a:t>
            </a:r>
            <a:r>
              <a:rPr lang="it-IT" dirty="0" err="1">
                <a:latin typeface="Century Gothic" panose="020B0502020202020204" pitchFamily="34" charset="0"/>
              </a:rPr>
              <a:t>seen</a:t>
            </a:r>
            <a:r>
              <a:rPr lang="it-IT" dirty="0">
                <a:latin typeface="Century Gothic" panose="020B0502020202020204" pitchFamily="34" charset="0"/>
              </a:rPr>
              <a:t> in figure. Once </a:t>
            </a:r>
            <a:r>
              <a:rPr lang="it-IT" dirty="0" err="1">
                <a:latin typeface="Century Gothic" panose="020B0502020202020204" pitchFamily="34" charset="0"/>
              </a:rPr>
              <a:t>we</a:t>
            </a:r>
            <a:r>
              <a:rPr lang="it-IT" dirty="0">
                <a:latin typeface="Century Gothic" panose="020B0502020202020204" pitchFamily="34" charset="0"/>
              </a:rPr>
              <a:t> </a:t>
            </a:r>
            <a:r>
              <a:rPr lang="it-IT" dirty="0" err="1">
                <a:latin typeface="Century Gothic" panose="020B0502020202020204" pitchFamily="34" charset="0"/>
              </a:rPr>
              <a:t>have</a:t>
            </a:r>
            <a:r>
              <a:rPr lang="it-IT" dirty="0">
                <a:latin typeface="Century Gothic" panose="020B0502020202020204" pitchFamily="34" charset="0"/>
              </a:rPr>
              <a:t> </a:t>
            </a:r>
            <a:r>
              <a:rPr lang="it-IT" dirty="0" err="1">
                <a:latin typeface="Century Gothic" panose="020B0502020202020204" pitchFamily="34" charset="0"/>
              </a:rPr>
              <a:t>defined</a:t>
            </a:r>
            <a:r>
              <a:rPr lang="it-IT" dirty="0">
                <a:latin typeface="Century Gothic" panose="020B0502020202020204" pitchFamily="34" charset="0"/>
              </a:rPr>
              <a:t> the </a:t>
            </a:r>
            <a:r>
              <a:rPr lang="it-IT" dirty="0" err="1">
                <a:solidFill>
                  <a:srgbClr val="971720"/>
                </a:solidFill>
                <a:latin typeface="Century Gothic" panose="020B0502020202020204" pitchFamily="34" charset="0"/>
              </a:rPr>
              <a:t>geometric</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path</a:t>
            </a:r>
            <a:r>
              <a:rPr lang="it-IT" dirty="0">
                <a:latin typeface="Century Gothic" panose="020B0502020202020204" pitchFamily="34" charset="0"/>
              </a:rPr>
              <a:t>, </a:t>
            </a:r>
            <a:r>
              <a:rPr lang="it-IT" dirty="0" err="1">
                <a:latin typeface="Century Gothic" panose="020B0502020202020204" pitchFamily="34" charset="0"/>
              </a:rPr>
              <a:t>we</a:t>
            </a:r>
            <a:r>
              <a:rPr lang="it-IT" dirty="0">
                <a:latin typeface="Century Gothic" panose="020B0502020202020204" pitchFamily="34" charset="0"/>
              </a:rPr>
              <a:t> </a:t>
            </a:r>
            <a:r>
              <a:rPr lang="it-IT" dirty="0" err="1">
                <a:latin typeface="Century Gothic" panose="020B0502020202020204" pitchFamily="34" charset="0"/>
              </a:rPr>
              <a:t>need</a:t>
            </a:r>
            <a:r>
              <a:rPr lang="it-IT" dirty="0">
                <a:latin typeface="Century Gothic" panose="020B0502020202020204" pitchFamily="34" charset="0"/>
              </a:rPr>
              <a:t> to the </a:t>
            </a:r>
            <a:r>
              <a:rPr lang="it-IT" dirty="0" err="1">
                <a:latin typeface="Century Gothic" panose="020B0502020202020204" pitchFamily="34" charset="0"/>
              </a:rPr>
              <a:t>define</a:t>
            </a:r>
            <a:r>
              <a:rPr lang="it-IT" dirty="0">
                <a:latin typeface="Century Gothic" panose="020B0502020202020204" pitchFamily="34" charset="0"/>
              </a:rPr>
              <a:t> the </a:t>
            </a:r>
            <a:r>
              <a:rPr lang="it-IT" dirty="0">
                <a:solidFill>
                  <a:srgbClr val="971720"/>
                </a:solidFill>
                <a:latin typeface="Century Gothic" panose="020B0502020202020204" pitchFamily="34" charset="0"/>
              </a:rPr>
              <a:t>time </a:t>
            </a:r>
            <a:r>
              <a:rPr lang="it-IT" dirty="0" err="1">
                <a:solidFill>
                  <a:srgbClr val="971720"/>
                </a:solidFill>
                <a:latin typeface="Century Gothic" panose="020B0502020202020204" pitchFamily="34" charset="0"/>
              </a:rPr>
              <a:t>law</a:t>
            </a:r>
            <a:r>
              <a:rPr lang="it-IT" dirty="0">
                <a:solidFill>
                  <a:srgbClr val="971720"/>
                </a:solidFill>
                <a:latin typeface="Century Gothic" panose="020B0502020202020204" pitchFamily="34" charset="0"/>
              </a:rPr>
              <a:t> </a:t>
            </a:r>
            <a:r>
              <a:rPr lang="it-IT" dirty="0" err="1">
                <a:latin typeface="Century Gothic" panose="020B0502020202020204" pitchFamily="34" charset="0"/>
              </a:rPr>
              <a:t>necessary</a:t>
            </a:r>
            <a:r>
              <a:rPr lang="it-IT" dirty="0">
                <a:latin typeface="Century Gothic" panose="020B0502020202020204" pitchFamily="34" charset="0"/>
              </a:rPr>
              <a:t> to build the </a:t>
            </a:r>
            <a:r>
              <a:rPr lang="it-IT" dirty="0" err="1">
                <a:solidFill>
                  <a:srgbClr val="971720"/>
                </a:solidFill>
                <a:latin typeface="Century Gothic" panose="020B0502020202020204" pitchFamily="34" charset="0"/>
              </a:rPr>
              <a:t>references</a:t>
            </a:r>
            <a:r>
              <a:rPr lang="it-IT" dirty="0">
                <a:solidFill>
                  <a:srgbClr val="971720"/>
                </a:solidFill>
                <a:latin typeface="Century Gothic" panose="020B0502020202020204" pitchFamily="34" charset="0"/>
              </a:rPr>
              <a:t> for </a:t>
            </a:r>
            <a:r>
              <a:rPr lang="it-IT" dirty="0" err="1">
                <a:solidFill>
                  <a:srgbClr val="971720"/>
                </a:solidFill>
                <a:latin typeface="Century Gothic" panose="020B0502020202020204" pitchFamily="34" charset="0"/>
              </a:rPr>
              <a:t>our</a:t>
            </a:r>
            <a:r>
              <a:rPr lang="it-IT" dirty="0">
                <a:solidFill>
                  <a:srgbClr val="971720"/>
                </a:solidFill>
                <a:latin typeface="Century Gothic" panose="020B0502020202020204" pitchFamily="34" charset="0"/>
              </a:rPr>
              <a:t> controllers</a:t>
            </a:r>
            <a:r>
              <a:rPr lang="it-IT" dirty="0">
                <a:latin typeface="Century Gothic" panose="020B0502020202020204" pitchFamily="34" charset="0"/>
              </a:rPr>
              <a:t>. </a:t>
            </a:r>
            <a:r>
              <a:rPr lang="it-IT" dirty="0" err="1">
                <a:latin typeface="Century Gothic" panose="020B0502020202020204" pitchFamily="34" charset="0"/>
              </a:rPr>
              <a:t>It</a:t>
            </a:r>
            <a:r>
              <a:rPr lang="it-IT" dirty="0">
                <a:latin typeface="Century Gothic" panose="020B0502020202020204" pitchFamily="34" charset="0"/>
              </a:rPr>
              <a:t> </a:t>
            </a:r>
            <a:r>
              <a:rPr lang="it-IT" dirty="0" err="1">
                <a:latin typeface="Century Gothic" panose="020B0502020202020204" pitchFamily="34" charset="0"/>
              </a:rPr>
              <a:t>has</a:t>
            </a:r>
            <a:r>
              <a:rPr lang="it-IT" dirty="0">
                <a:latin typeface="Century Gothic" panose="020B0502020202020204" pitchFamily="34" charset="0"/>
              </a:rPr>
              <a:t> </a:t>
            </a:r>
            <a:r>
              <a:rPr lang="it-IT" dirty="0" err="1">
                <a:latin typeface="Century Gothic" panose="020B0502020202020204" pitchFamily="34" charset="0"/>
              </a:rPr>
              <a:t>been</a:t>
            </a:r>
            <a:r>
              <a:rPr lang="it-IT" dirty="0">
                <a:latin typeface="Century Gothic" panose="020B0502020202020204" pitchFamily="34" charset="0"/>
              </a:rPr>
              <a:t> </a:t>
            </a:r>
            <a:r>
              <a:rPr lang="it-IT" dirty="0" err="1">
                <a:solidFill>
                  <a:srgbClr val="971720"/>
                </a:solidFill>
                <a:latin typeface="Century Gothic" panose="020B0502020202020204" pitchFamily="34" charset="0"/>
              </a:rPr>
              <a:t>choosen</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as</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seventh</a:t>
            </a:r>
            <a:r>
              <a:rPr lang="it-IT" dirty="0">
                <a:solidFill>
                  <a:srgbClr val="971720"/>
                </a:solidFill>
                <a:latin typeface="Century Gothic" panose="020B0502020202020204" pitchFamily="34" charset="0"/>
              </a:rPr>
              <a:t> </a:t>
            </a:r>
            <a:r>
              <a:rPr lang="it-IT" dirty="0" err="1">
                <a:solidFill>
                  <a:srgbClr val="971720"/>
                </a:solidFill>
                <a:latin typeface="Century Gothic" panose="020B0502020202020204" pitchFamily="34" charset="0"/>
              </a:rPr>
              <a:t>order</a:t>
            </a:r>
            <a:r>
              <a:rPr lang="it-IT" dirty="0">
                <a:solidFill>
                  <a:srgbClr val="971720"/>
                </a:solidFill>
                <a:latin typeface="Century Gothic" panose="020B0502020202020204" pitchFamily="34" charset="0"/>
              </a:rPr>
              <a:t> </a:t>
            </a:r>
            <a:r>
              <a:rPr lang="it-IT" dirty="0" err="1">
                <a:latin typeface="Century Gothic" panose="020B0502020202020204" pitchFamily="34" charset="0"/>
              </a:rPr>
              <a:t>polynomial</a:t>
            </a:r>
            <a:r>
              <a:rPr lang="it-IT" dirty="0">
                <a:latin typeface="Century Gothic" panose="020B0502020202020204" pitchFamily="34" charset="0"/>
              </a:rPr>
              <a:t> to </a:t>
            </a:r>
            <a:r>
              <a:rPr lang="it-IT" dirty="0" err="1">
                <a:latin typeface="Century Gothic" panose="020B0502020202020204" pitchFamily="34" charset="0"/>
              </a:rPr>
              <a:t>guarantee</a:t>
            </a:r>
            <a:r>
              <a:rPr lang="it-IT" dirty="0">
                <a:latin typeface="Century Gothic" panose="020B0502020202020204" pitchFamily="34" charset="0"/>
              </a:rPr>
              <a:t> </a:t>
            </a:r>
            <a:r>
              <a:rPr lang="it-IT" dirty="0" err="1">
                <a:solidFill>
                  <a:srgbClr val="971720"/>
                </a:solidFill>
                <a:latin typeface="Century Gothic" panose="020B0502020202020204" pitchFamily="34" charset="0"/>
              </a:rPr>
              <a:t>smootheness</a:t>
            </a:r>
            <a:r>
              <a:rPr lang="it-IT" dirty="0">
                <a:latin typeface="Century Gothic" panose="020B0502020202020204" pitchFamily="34" charset="0"/>
              </a:rPr>
              <a:t> </a:t>
            </a:r>
            <a:r>
              <a:rPr lang="it-IT" dirty="0" err="1">
                <a:latin typeface="Century Gothic" panose="020B0502020202020204" pitchFamily="34" charset="0"/>
              </a:rPr>
              <a:t>also</a:t>
            </a:r>
            <a:r>
              <a:rPr lang="it-IT" dirty="0">
                <a:latin typeface="Century Gothic" panose="020B0502020202020204" pitchFamily="34" charset="0"/>
              </a:rPr>
              <a:t> in the </a:t>
            </a:r>
            <a:r>
              <a:rPr lang="it-IT" dirty="0" err="1">
                <a:solidFill>
                  <a:srgbClr val="971720"/>
                </a:solidFill>
                <a:latin typeface="Century Gothic" panose="020B0502020202020204" pitchFamily="34" charset="0"/>
              </a:rPr>
              <a:t>acceleration</a:t>
            </a:r>
            <a:r>
              <a:rPr lang="it-IT" dirty="0">
                <a:solidFill>
                  <a:srgbClr val="971720"/>
                </a:solidFill>
                <a:latin typeface="Century Gothic" panose="020B0502020202020204" pitchFamily="34" charset="0"/>
              </a:rPr>
              <a:t> and </a:t>
            </a:r>
            <a:r>
              <a:rPr lang="it-IT" dirty="0" err="1">
                <a:solidFill>
                  <a:srgbClr val="971720"/>
                </a:solidFill>
                <a:latin typeface="Century Gothic" panose="020B0502020202020204" pitchFamily="34" charset="0"/>
              </a:rPr>
              <a:t>jerk</a:t>
            </a:r>
            <a:r>
              <a:rPr lang="it-IT" dirty="0">
                <a:latin typeface="Century Gothic" panose="020B0502020202020204" pitchFamily="34" charset="0"/>
              </a:rPr>
              <a:t>. </a:t>
            </a:r>
            <a:r>
              <a:rPr lang="it-IT" dirty="0">
                <a:solidFill>
                  <a:srgbClr val="971720"/>
                </a:solidFill>
                <a:latin typeface="Century Gothic" panose="020B0502020202020204" pitchFamily="34" charset="0"/>
              </a:rPr>
              <a:t>Via points </a:t>
            </a:r>
            <a:r>
              <a:rPr lang="it-IT" dirty="0" err="1">
                <a:latin typeface="Century Gothic" panose="020B0502020202020204" pitchFamily="34" charset="0"/>
              </a:rPr>
              <a:t>have</a:t>
            </a:r>
            <a:r>
              <a:rPr lang="it-IT" dirty="0">
                <a:latin typeface="Century Gothic" panose="020B0502020202020204" pitchFamily="34" charset="0"/>
              </a:rPr>
              <a:t> </a:t>
            </a:r>
            <a:r>
              <a:rPr lang="it-IT" dirty="0" err="1">
                <a:latin typeface="Century Gothic" panose="020B0502020202020204" pitchFamily="34" charset="0"/>
              </a:rPr>
              <a:t>been</a:t>
            </a:r>
            <a:r>
              <a:rPr lang="it-IT" dirty="0">
                <a:latin typeface="Century Gothic" panose="020B0502020202020204" pitchFamily="34" charset="0"/>
              </a:rPr>
              <a:t> </a:t>
            </a:r>
            <a:r>
              <a:rPr lang="it-IT" dirty="0" err="1">
                <a:latin typeface="Century Gothic" panose="020B0502020202020204" pitchFamily="34" charset="0"/>
              </a:rPr>
              <a:t>inserted</a:t>
            </a:r>
            <a:r>
              <a:rPr lang="it-IT" dirty="0">
                <a:latin typeface="Century Gothic" panose="020B0502020202020204" pitchFamily="34" charset="0"/>
              </a:rPr>
              <a:t> so the robot </a:t>
            </a:r>
            <a:r>
              <a:rPr lang="it-IT" dirty="0" err="1">
                <a:latin typeface="Century Gothic" panose="020B0502020202020204" pitchFamily="34" charset="0"/>
              </a:rPr>
              <a:t>does</a:t>
            </a:r>
            <a:r>
              <a:rPr lang="it-IT" dirty="0">
                <a:latin typeface="Century Gothic" panose="020B0502020202020204" pitchFamily="34" charset="0"/>
              </a:rPr>
              <a:t> </a:t>
            </a:r>
            <a:r>
              <a:rPr lang="it-IT" dirty="0" err="1">
                <a:solidFill>
                  <a:srgbClr val="971720"/>
                </a:solidFill>
                <a:latin typeface="Century Gothic" panose="020B0502020202020204" pitchFamily="34" charset="0"/>
              </a:rPr>
              <a:t>not</a:t>
            </a:r>
            <a:r>
              <a:rPr lang="it-IT" dirty="0">
                <a:solidFill>
                  <a:srgbClr val="971720"/>
                </a:solidFill>
                <a:latin typeface="Century Gothic" panose="020B0502020202020204" pitchFamily="34" charset="0"/>
              </a:rPr>
              <a:t> stop </a:t>
            </a:r>
            <a:r>
              <a:rPr lang="it-IT" dirty="0">
                <a:latin typeface="Century Gothic" panose="020B0502020202020204" pitchFamily="34" charset="0"/>
              </a:rPr>
              <a:t>in the </a:t>
            </a:r>
            <a:r>
              <a:rPr lang="it-IT" dirty="0">
                <a:solidFill>
                  <a:srgbClr val="971720"/>
                </a:solidFill>
                <a:latin typeface="Century Gothic" panose="020B0502020202020204" pitchFamily="34" charset="0"/>
              </a:rPr>
              <a:t>middle points of the </a:t>
            </a:r>
            <a:r>
              <a:rPr lang="it-IT" dirty="0" err="1">
                <a:solidFill>
                  <a:srgbClr val="971720"/>
                </a:solidFill>
                <a:latin typeface="Century Gothic" panose="020B0502020202020204" pitchFamily="34" charset="0"/>
              </a:rPr>
              <a:t>trajectory</a:t>
            </a:r>
            <a:endParaRPr lang="it-IT" dirty="0">
              <a:solidFill>
                <a:srgbClr val="971720"/>
              </a:solidFill>
              <a:latin typeface="Century Gothic" panose="020B0502020202020204" pitchFamily="34" charset="0"/>
            </a:endParaRPr>
          </a:p>
        </p:txBody>
      </p:sp>
      <p:pic>
        <p:nvPicPr>
          <p:cNvPr id="7" name="Immagine 6" descr="Immagine che contiene Arte bambini, design, cubo&#10;&#10;Descrizione generata automaticamente con attendibilità media">
            <a:extLst>
              <a:ext uri="{FF2B5EF4-FFF2-40B4-BE49-F238E27FC236}">
                <a16:creationId xmlns:a16="http://schemas.microsoft.com/office/drawing/2014/main" id="{F68E0765-CE9B-8B1B-6D11-D8D9DBFD81D8}"/>
              </a:ext>
            </a:extLst>
          </p:cNvPr>
          <p:cNvPicPr>
            <a:picLocks noChangeAspect="1"/>
          </p:cNvPicPr>
          <p:nvPr/>
        </p:nvPicPr>
        <p:blipFill>
          <a:blip r:embed="rId4"/>
          <a:stretch>
            <a:fillRect/>
          </a:stretch>
        </p:blipFill>
        <p:spPr>
          <a:xfrm>
            <a:off x="321854" y="3300664"/>
            <a:ext cx="2416144" cy="2525225"/>
          </a:xfrm>
          <a:prstGeom prst="rect">
            <a:avLst/>
          </a:prstGeom>
        </p:spPr>
      </p:pic>
      <p:pic>
        <p:nvPicPr>
          <p:cNvPr id="11" name="Immagine 10" descr="Immagine che contiene linea, diagramma, mappa, testo&#10;&#10;Descrizione generata automaticamente">
            <a:extLst>
              <a:ext uri="{FF2B5EF4-FFF2-40B4-BE49-F238E27FC236}">
                <a16:creationId xmlns:a16="http://schemas.microsoft.com/office/drawing/2014/main" id="{46AA08ED-0C8F-0C3E-3718-7D5FCCE8DD9E}"/>
              </a:ext>
            </a:extLst>
          </p:cNvPr>
          <p:cNvPicPr>
            <a:picLocks noChangeAspect="1"/>
          </p:cNvPicPr>
          <p:nvPr/>
        </p:nvPicPr>
        <p:blipFill>
          <a:blip r:embed="rId5"/>
          <a:stretch>
            <a:fillRect/>
          </a:stretch>
        </p:blipFill>
        <p:spPr>
          <a:xfrm>
            <a:off x="7148263" y="170674"/>
            <a:ext cx="5017337" cy="2419820"/>
          </a:xfrm>
          <a:prstGeom prst="rect">
            <a:avLst/>
          </a:prstGeom>
        </p:spPr>
      </p:pic>
      <p:pic>
        <p:nvPicPr>
          <p:cNvPr id="15" name="Immagine 14" descr="Immagine che contiene diagramma, linea, testo, Diagramma&#10;&#10;Descrizione generata automaticamente">
            <a:extLst>
              <a:ext uri="{FF2B5EF4-FFF2-40B4-BE49-F238E27FC236}">
                <a16:creationId xmlns:a16="http://schemas.microsoft.com/office/drawing/2014/main" id="{816F8F71-A741-4872-451E-3ACB9856AF89}"/>
              </a:ext>
            </a:extLst>
          </p:cNvPr>
          <p:cNvPicPr>
            <a:picLocks noChangeAspect="1"/>
          </p:cNvPicPr>
          <p:nvPr/>
        </p:nvPicPr>
        <p:blipFill>
          <a:blip r:embed="rId6"/>
          <a:stretch>
            <a:fillRect/>
          </a:stretch>
        </p:blipFill>
        <p:spPr>
          <a:xfrm>
            <a:off x="7062928" y="3003102"/>
            <a:ext cx="4997349" cy="2410180"/>
          </a:xfrm>
          <a:prstGeom prst="rect">
            <a:avLst/>
          </a:prstGeom>
        </p:spPr>
      </p:pic>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4A5991F-DC66-8FEE-AE8B-7931EB4277B2}"/>
                  </a:ext>
                </a:extLst>
              </p:cNvPr>
              <p:cNvSpPr txBox="1"/>
              <p:nvPr/>
            </p:nvSpPr>
            <p:spPr>
              <a:xfrm>
                <a:off x="8976852" y="2627521"/>
                <a:ext cx="15879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𝑝</m:t>
                          </m:r>
                        </m:e>
                        <m:sub>
                          <m:r>
                            <a:rPr lang="it-IT" sz="1600" b="0" i="1" smtClean="0">
                              <a:solidFill>
                                <a:srgbClr val="971720"/>
                              </a:solidFill>
                              <a:latin typeface="Cambria Math" panose="02040503050406030204" pitchFamily="18" charset="0"/>
                            </a:rPr>
                            <m:t>𝑑</m:t>
                          </m:r>
                        </m:sub>
                      </m:sSub>
                      <m:r>
                        <a:rPr lang="it-IT" sz="1600" b="0" i="1" smtClean="0">
                          <a:solidFill>
                            <a:srgbClr val="971720"/>
                          </a:solidFill>
                          <a:latin typeface="Cambria Math" panose="02040503050406030204" pitchFamily="18" charset="0"/>
                        </a:rPr>
                        <m:t>,</m:t>
                      </m:r>
                      <m:sSub>
                        <m:sSubPr>
                          <m:ctrlPr>
                            <a:rPr lang="it-IT" sz="1600" b="0" i="1" smtClean="0">
                              <a:solidFill>
                                <a:srgbClr val="971720"/>
                              </a:solidFill>
                              <a:latin typeface="Cambria Math" panose="02040503050406030204" pitchFamily="18" charset="0"/>
                            </a:rPr>
                          </m:ctrlPr>
                        </m:sSubPr>
                        <m:e>
                          <m:acc>
                            <m:accPr>
                              <m:chr m:val="̇"/>
                              <m:ctrlPr>
                                <a:rPr lang="it-IT" sz="1600" b="0" i="1" smtClean="0">
                                  <a:solidFill>
                                    <a:srgbClr val="971720"/>
                                  </a:solidFill>
                                  <a:latin typeface="Cambria Math" panose="02040503050406030204" pitchFamily="18" charset="0"/>
                                </a:rPr>
                              </m:ctrlPr>
                            </m:accPr>
                            <m:e>
                              <m:r>
                                <a:rPr lang="it-IT" sz="1600" b="0" i="1" smtClean="0">
                                  <a:solidFill>
                                    <a:srgbClr val="971720"/>
                                  </a:solidFill>
                                  <a:latin typeface="Cambria Math" panose="02040503050406030204" pitchFamily="18" charset="0"/>
                                </a:rPr>
                                <m:t>𝑝</m:t>
                              </m:r>
                            </m:e>
                          </m:acc>
                        </m:e>
                        <m:sub>
                          <m:r>
                            <a:rPr lang="it-IT" sz="1600" b="0" i="1" smtClean="0">
                              <a:solidFill>
                                <a:srgbClr val="971720"/>
                              </a:solidFill>
                              <a:latin typeface="Cambria Math" panose="02040503050406030204" pitchFamily="18" charset="0"/>
                            </a:rPr>
                            <m:t>𝑑</m:t>
                          </m:r>
                        </m:sub>
                      </m:sSub>
                      <m:r>
                        <a:rPr lang="it-IT" sz="1600" b="0" i="1" smtClean="0">
                          <a:solidFill>
                            <a:srgbClr val="971720"/>
                          </a:solidFill>
                          <a:latin typeface="Cambria Math" panose="02040503050406030204" pitchFamily="18" charset="0"/>
                        </a:rPr>
                        <m:t>,</m:t>
                      </m:r>
                      <m:sSub>
                        <m:sSubPr>
                          <m:ctrlPr>
                            <a:rPr lang="it-IT" sz="1600" b="0" i="1" smtClean="0">
                              <a:solidFill>
                                <a:srgbClr val="971720"/>
                              </a:solidFill>
                              <a:latin typeface="Cambria Math" panose="02040503050406030204" pitchFamily="18" charset="0"/>
                            </a:rPr>
                          </m:ctrlPr>
                        </m:sSubPr>
                        <m:e>
                          <m:acc>
                            <m:accPr>
                              <m:chr m:val="̈"/>
                              <m:ctrlPr>
                                <a:rPr lang="it-IT" sz="1600" b="0" i="1" smtClean="0">
                                  <a:solidFill>
                                    <a:srgbClr val="971720"/>
                                  </a:solidFill>
                                  <a:latin typeface="Cambria Math" panose="02040503050406030204" pitchFamily="18" charset="0"/>
                                </a:rPr>
                              </m:ctrlPr>
                            </m:accPr>
                            <m:e>
                              <m:r>
                                <a:rPr lang="it-IT" sz="1600" b="0" i="1" smtClean="0">
                                  <a:solidFill>
                                    <a:srgbClr val="971720"/>
                                  </a:solidFill>
                                  <a:latin typeface="Cambria Math" panose="02040503050406030204" pitchFamily="18" charset="0"/>
                                </a:rPr>
                                <m:t>𝑝</m:t>
                              </m:r>
                            </m:e>
                          </m:acc>
                        </m:e>
                        <m:sub>
                          <m:r>
                            <a:rPr lang="it-IT" sz="1600" b="0" i="1" smtClean="0">
                              <a:solidFill>
                                <a:srgbClr val="971720"/>
                              </a:solidFill>
                              <a:latin typeface="Cambria Math" panose="02040503050406030204" pitchFamily="18" charset="0"/>
                            </a:rPr>
                            <m:t>𝑑</m:t>
                          </m:r>
                        </m:sub>
                      </m:sSub>
                    </m:oMath>
                  </m:oMathPara>
                </a14:m>
                <a:endParaRPr lang="it-IT" sz="1600">
                  <a:solidFill>
                    <a:srgbClr val="971720"/>
                  </a:solidFill>
                  <a:latin typeface="Century Gothic" panose="020B0502020202020204" pitchFamily="34" charset="0"/>
                </a:endParaRPr>
              </a:p>
            </p:txBody>
          </p:sp>
        </mc:Choice>
        <mc:Fallback xmlns="">
          <p:sp>
            <p:nvSpPr>
              <p:cNvPr id="16" name="CasellaDiTesto 15">
                <a:extLst>
                  <a:ext uri="{FF2B5EF4-FFF2-40B4-BE49-F238E27FC236}">
                    <a16:creationId xmlns:a16="http://schemas.microsoft.com/office/drawing/2014/main" id="{14A5991F-DC66-8FEE-AE8B-7931EB4277B2}"/>
                  </a:ext>
                </a:extLst>
              </p:cNvPr>
              <p:cNvSpPr txBox="1">
                <a:spLocks noRot="1" noChangeAspect="1" noMove="1" noResize="1" noEditPoints="1" noAdjustHandles="1" noChangeArrowheads="1" noChangeShapeType="1" noTextEdit="1"/>
              </p:cNvSpPr>
              <p:nvPr/>
            </p:nvSpPr>
            <p:spPr>
              <a:xfrm>
                <a:off x="8976852" y="2627521"/>
                <a:ext cx="1587910" cy="338554"/>
              </a:xfrm>
              <a:prstGeom prst="rect">
                <a:avLst/>
              </a:prstGeom>
              <a:blipFill>
                <a:blip r:embed="rId8"/>
                <a:stretch>
                  <a:fillRect b="-714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E426887F-0C54-EDF3-D8EA-420144285C65}"/>
                  </a:ext>
                </a:extLst>
              </p:cNvPr>
              <p:cNvSpPr txBox="1"/>
              <p:nvPr/>
            </p:nvSpPr>
            <p:spPr>
              <a:xfrm>
                <a:off x="8862976" y="5649431"/>
                <a:ext cx="1587910" cy="352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solidFill>
                                <a:srgbClr val="971720"/>
                              </a:solidFill>
                              <a:latin typeface="Cambria Math" panose="02040503050406030204" pitchFamily="18" charset="0"/>
                            </a:rPr>
                          </m:ctrlPr>
                        </m:sSubPr>
                        <m:e>
                          <m:r>
                            <a:rPr lang="it-IT" sz="1600" b="0" i="1" smtClean="0">
                              <a:solidFill>
                                <a:srgbClr val="971720"/>
                              </a:solidFill>
                              <a:latin typeface="Cambria Math" panose="02040503050406030204" pitchFamily="18" charset="0"/>
                            </a:rPr>
                            <m:t>𝜓</m:t>
                          </m:r>
                        </m:e>
                        <m:sub>
                          <m:r>
                            <a:rPr lang="it-IT" sz="1600" b="0" i="1" smtClean="0">
                              <a:solidFill>
                                <a:srgbClr val="971720"/>
                              </a:solidFill>
                              <a:latin typeface="Cambria Math" panose="02040503050406030204" pitchFamily="18" charset="0"/>
                            </a:rPr>
                            <m:t>𝑑</m:t>
                          </m:r>
                        </m:sub>
                      </m:sSub>
                      <m:r>
                        <a:rPr lang="it-IT" sz="1600" b="0" i="1" smtClean="0">
                          <a:solidFill>
                            <a:srgbClr val="971720"/>
                          </a:solidFill>
                          <a:latin typeface="Cambria Math" panose="02040503050406030204" pitchFamily="18" charset="0"/>
                        </a:rPr>
                        <m:t>,</m:t>
                      </m:r>
                      <m:sSub>
                        <m:sSubPr>
                          <m:ctrlPr>
                            <a:rPr lang="it-IT" sz="1600" b="0" i="1" smtClean="0">
                              <a:solidFill>
                                <a:srgbClr val="971720"/>
                              </a:solidFill>
                              <a:latin typeface="Cambria Math" panose="02040503050406030204" pitchFamily="18" charset="0"/>
                            </a:rPr>
                          </m:ctrlPr>
                        </m:sSubPr>
                        <m:e>
                          <m:acc>
                            <m:accPr>
                              <m:chr m:val="̇"/>
                              <m:ctrlPr>
                                <a:rPr lang="it-IT" sz="1600" b="0" i="1" smtClean="0">
                                  <a:solidFill>
                                    <a:srgbClr val="971720"/>
                                  </a:solidFill>
                                  <a:latin typeface="Cambria Math" panose="02040503050406030204" pitchFamily="18" charset="0"/>
                                </a:rPr>
                              </m:ctrlPr>
                            </m:accPr>
                            <m:e>
                              <m:r>
                                <a:rPr lang="it-IT" sz="1600" b="0" i="1" smtClean="0">
                                  <a:solidFill>
                                    <a:srgbClr val="971720"/>
                                  </a:solidFill>
                                  <a:latin typeface="Cambria Math" panose="02040503050406030204" pitchFamily="18" charset="0"/>
                                </a:rPr>
                                <m:t>𝜓</m:t>
                              </m:r>
                            </m:e>
                          </m:acc>
                        </m:e>
                        <m:sub>
                          <m:r>
                            <a:rPr lang="it-IT" sz="1600" b="0" i="1" smtClean="0">
                              <a:solidFill>
                                <a:srgbClr val="971720"/>
                              </a:solidFill>
                              <a:latin typeface="Cambria Math" panose="02040503050406030204" pitchFamily="18" charset="0"/>
                            </a:rPr>
                            <m:t>𝑑</m:t>
                          </m:r>
                        </m:sub>
                      </m:sSub>
                      <m:r>
                        <a:rPr lang="it-IT" sz="1600" b="0" i="1" smtClean="0">
                          <a:solidFill>
                            <a:srgbClr val="971720"/>
                          </a:solidFill>
                          <a:latin typeface="Cambria Math" panose="02040503050406030204" pitchFamily="18" charset="0"/>
                        </a:rPr>
                        <m:t>,</m:t>
                      </m:r>
                      <m:sSub>
                        <m:sSubPr>
                          <m:ctrlPr>
                            <a:rPr lang="it-IT" sz="1600" b="0" i="1" smtClean="0">
                              <a:solidFill>
                                <a:srgbClr val="971720"/>
                              </a:solidFill>
                              <a:latin typeface="Cambria Math" panose="02040503050406030204" pitchFamily="18" charset="0"/>
                            </a:rPr>
                          </m:ctrlPr>
                        </m:sSubPr>
                        <m:e>
                          <m:acc>
                            <m:accPr>
                              <m:chr m:val="̈"/>
                              <m:ctrlPr>
                                <a:rPr lang="it-IT" sz="1600" b="0" i="1" smtClean="0">
                                  <a:solidFill>
                                    <a:srgbClr val="971720"/>
                                  </a:solidFill>
                                  <a:latin typeface="Cambria Math" panose="02040503050406030204" pitchFamily="18" charset="0"/>
                                </a:rPr>
                              </m:ctrlPr>
                            </m:accPr>
                            <m:e>
                              <m:r>
                                <a:rPr lang="it-IT" sz="1600" b="0" i="1" smtClean="0">
                                  <a:solidFill>
                                    <a:srgbClr val="971720"/>
                                  </a:solidFill>
                                  <a:latin typeface="Cambria Math" panose="02040503050406030204" pitchFamily="18" charset="0"/>
                                </a:rPr>
                                <m:t>𝜓</m:t>
                              </m:r>
                            </m:e>
                          </m:acc>
                        </m:e>
                        <m:sub>
                          <m:r>
                            <a:rPr lang="it-IT" sz="1600" b="0" i="1" smtClean="0">
                              <a:solidFill>
                                <a:srgbClr val="971720"/>
                              </a:solidFill>
                              <a:latin typeface="Cambria Math" panose="02040503050406030204" pitchFamily="18" charset="0"/>
                            </a:rPr>
                            <m:t>𝑑</m:t>
                          </m:r>
                        </m:sub>
                      </m:sSub>
                    </m:oMath>
                  </m:oMathPara>
                </a14:m>
                <a:endParaRPr lang="it-IT" sz="1600">
                  <a:solidFill>
                    <a:srgbClr val="971720"/>
                  </a:solidFill>
                  <a:latin typeface="Century Gothic" panose="020B0502020202020204" pitchFamily="34" charset="0"/>
                </a:endParaRPr>
              </a:p>
            </p:txBody>
          </p:sp>
        </mc:Choice>
        <mc:Fallback xmlns="">
          <p:sp>
            <p:nvSpPr>
              <p:cNvPr id="17" name="CasellaDiTesto 16">
                <a:extLst>
                  <a:ext uri="{FF2B5EF4-FFF2-40B4-BE49-F238E27FC236}">
                    <a16:creationId xmlns:a16="http://schemas.microsoft.com/office/drawing/2014/main" id="{E426887F-0C54-EDF3-D8EA-420144285C65}"/>
                  </a:ext>
                </a:extLst>
              </p:cNvPr>
              <p:cNvSpPr txBox="1">
                <a:spLocks noRot="1" noChangeAspect="1" noMove="1" noResize="1" noEditPoints="1" noAdjustHandles="1" noChangeArrowheads="1" noChangeShapeType="1" noTextEdit="1"/>
              </p:cNvSpPr>
              <p:nvPr/>
            </p:nvSpPr>
            <p:spPr>
              <a:xfrm>
                <a:off x="8862976" y="5649431"/>
                <a:ext cx="1587910" cy="352917"/>
              </a:xfrm>
              <a:prstGeom prst="rect">
                <a:avLst/>
              </a:prstGeom>
              <a:blipFill>
                <a:blip r:embed="rId9"/>
                <a:stretch>
                  <a:fillRect b="-10345"/>
                </a:stretch>
              </a:blipFill>
            </p:spPr>
            <p:txBody>
              <a:bodyPr/>
              <a:lstStyle/>
              <a:p>
                <a:r>
                  <a:rPr lang="it-IT">
                    <a:noFill/>
                  </a:rPr>
                  <a:t> </a:t>
                </a:r>
              </a:p>
            </p:txBody>
          </p:sp>
        </mc:Fallback>
      </mc:AlternateContent>
      <p:sp>
        <p:nvSpPr>
          <p:cNvPr id="18" name="CasellaDiTesto 17">
            <a:extLst>
              <a:ext uri="{FF2B5EF4-FFF2-40B4-BE49-F238E27FC236}">
                <a16:creationId xmlns:a16="http://schemas.microsoft.com/office/drawing/2014/main" id="{56DFA894-920C-D4A2-4B64-1607BDA292A5}"/>
              </a:ext>
            </a:extLst>
          </p:cNvPr>
          <p:cNvSpPr txBox="1"/>
          <p:nvPr/>
        </p:nvSpPr>
        <p:spPr>
          <a:xfrm>
            <a:off x="4419832" y="5804062"/>
            <a:ext cx="1587910" cy="338554"/>
          </a:xfrm>
          <a:prstGeom prst="rect">
            <a:avLst/>
          </a:prstGeom>
          <a:noFill/>
        </p:spPr>
        <p:txBody>
          <a:bodyPr wrap="square" rtlCol="0">
            <a:spAutoFit/>
          </a:bodyPr>
          <a:lstStyle/>
          <a:p>
            <a:r>
              <a:rPr lang="it-IT" sz="1600" dirty="0">
                <a:solidFill>
                  <a:srgbClr val="971720"/>
                </a:solidFill>
                <a:latin typeface="Century Gothic" panose="020B0502020202020204" pitchFamily="34" charset="0"/>
              </a:rPr>
              <a:t>Via Points</a:t>
            </a:r>
          </a:p>
        </p:txBody>
      </p:sp>
      <p:sp>
        <p:nvSpPr>
          <p:cNvPr id="19" name="CasellaDiTesto 18">
            <a:extLst>
              <a:ext uri="{FF2B5EF4-FFF2-40B4-BE49-F238E27FC236}">
                <a16:creationId xmlns:a16="http://schemas.microsoft.com/office/drawing/2014/main" id="{4DFD06A0-557C-BADB-C229-A0E8224578D4}"/>
              </a:ext>
            </a:extLst>
          </p:cNvPr>
          <p:cNvSpPr txBox="1"/>
          <p:nvPr/>
        </p:nvSpPr>
        <p:spPr>
          <a:xfrm>
            <a:off x="947159" y="5770939"/>
            <a:ext cx="1587910" cy="338554"/>
          </a:xfrm>
          <a:prstGeom prst="rect">
            <a:avLst/>
          </a:prstGeom>
          <a:noFill/>
        </p:spPr>
        <p:txBody>
          <a:bodyPr wrap="square" rtlCol="0">
            <a:spAutoFit/>
          </a:bodyPr>
          <a:lstStyle/>
          <a:p>
            <a:r>
              <a:rPr lang="it-IT" sz="1600" err="1">
                <a:solidFill>
                  <a:srgbClr val="971720"/>
                </a:solidFill>
                <a:latin typeface="Century Gothic" panose="020B0502020202020204" pitchFamily="34" charset="0"/>
              </a:rPr>
              <a:t>Final</a:t>
            </a:r>
            <a:r>
              <a:rPr lang="it-IT" sz="1600">
                <a:solidFill>
                  <a:srgbClr val="971720"/>
                </a:solidFill>
                <a:latin typeface="Century Gothic" panose="020B0502020202020204" pitchFamily="34" charset="0"/>
              </a:rPr>
              <a:t> </a:t>
            </a:r>
            <a:r>
              <a:rPr lang="it-IT" sz="1600" err="1">
                <a:solidFill>
                  <a:srgbClr val="971720"/>
                </a:solidFill>
                <a:latin typeface="Century Gothic" panose="020B0502020202020204" pitchFamily="34" charset="0"/>
              </a:rPr>
              <a:t>Path</a:t>
            </a:r>
            <a:endParaRPr lang="it-IT" sz="1600">
              <a:solidFill>
                <a:srgbClr val="971720"/>
              </a:solidFill>
              <a:latin typeface="Century Gothic" panose="020B0502020202020204" pitchFamily="34" charset="0"/>
            </a:endParaRPr>
          </a:p>
        </p:txBody>
      </p:sp>
      <p:pic>
        <p:nvPicPr>
          <p:cNvPr id="6" name="Immagine 5" descr="Immagine che contiene diagramma, linea, design&#10;&#10;Descrizione generata automaticamente">
            <a:extLst>
              <a:ext uri="{FF2B5EF4-FFF2-40B4-BE49-F238E27FC236}">
                <a16:creationId xmlns:a16="http://schemas.microsoft.com/office/drawing/2014/main" id="{13E169D6-8608-EA49-3B35-BB42F59FC172}"/>
              </a:ext>
            </a:extLst>
          </p:cNvPr>
          <p:cNvPicPr>
            <a:picLocks noChangeAspect="1"/>
          </p:cNvPicPr>
          <p:nvPr/>
        </p:nvPicPr>
        <p:blipFill>
          <a:blip r:embed="rId10"/>
          <a:stretch>
            <a:fillRect/>
          </a:stretch>
        </p:blipFill>
        <p:spPr>
          <a:xfrm>
            <a:off x="3396797" y="3555352"/>
            <a:ext cx="2973449" cy="2230087"/>
          </a:xfrm>
          <a:prstGeom prst="rect">
            <a:avLst/>
          </a:prstGeom>
        </p:spPr>
      </p:pic>
    </p:spTree>
    <p:extLst>
      <p:ext uri="{BB962C8B-B14F-4D97-AF65-F5344CB8AC3E}">
        <p14:creationId xmlns:p14="http://schemas.microsoft.com/office/powerpoint/2010/main" val="3678364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58AE6C19-2DBC-6FF2-E56D-6872BF46EE20}"/>
              </a:ext>
            </a:extLst>
          </p:cNvPr>
          <p:cNvSpPr txBox="1"/>
          <p:nvPr/>
        </p:nvSpPr>
        <p:spPr>
          <a:xfrm>
            <a:off x="353613" y="236197"/>
            <a:ext cx="4277382" cy="800219"/>
          </a:xfrm>
          <a:prstGeom prst="rect">
            <a:avLst/>
          </a:prstGeom>
          <a:noFill/>
        </p:spPr>
        <p:txBody>
          <a:bodyPr wrap="square" rtlCol="0">
            <a:spAutoFit/>
          </a:bodyPr>
          <a:lstStyle/>
          <a:p>
            <a:r>
              <a:rPr lang="it-IT" sz="2800" err="1">
                <a:solidFill>
                  <a:srgbClr val="971720"/>
                </a:solidFill>
                <a:latin typeface="Century Gothic"/>
              </a:rPr>
              <a:t>Hierarchical</a:t>
            </a:r>
            <a:r>
              <a:rPr lang="it-IT" sz="2800">
                <a:solidFill>
                  <a:srgbClr val="971720"/>
                </a:solidFill>
                <a:latin typeface="Century Gothic"/>
              </a:rPr>
              <a:t> Controller</a:t>
            </a:r>
            <a:endParaRPr lang="it-IT" sz="2800"/>
          </a:p>
          <a:p>
            <a:endParaRPr lang="it-IT"/>
          </a:p>
        </p:txBody>
      </p:sp>
      <p:sp>
        <p:nvSpPr>
          <p:cNvPr id="4" name="CasellaDiTesto 3">
            <a:extLst>
              <a:ext uri="{FF2B5EF4-FFF2-40B4-BE49-F238E27FC236}">
                <a16:creationId xmlns:a16="http://schemas.microsoft.com/office/drawing/2014/main" id="{B19CE43C-D49A-A205-50E7-9E5F2557CEA3}"/>
              </a:ext>
            </a:extLst>
          </p:cNvPr>
          <p:cNvSpPr txBox="1"/>
          <p:nvPr/>
        </p:nvSpPr>
        <p:spPr>
          <a:xfrm>
            <a:off x="431396" y="905997"/>
            <a:ext cx="3305752" cy="2585323"/>
          </a:xfrm>
          <a:prstGeom prst="rect">
            <a:avLst/>
          </a:prstGeom>
          <a:noFill/>
        </p:spPr>
        <p:txBody>
          <a:bodyPr wrap="square" rtlCol="0">
            <a:spAutoFit/>
          </a:bodyPr>
          <a:lstStyle/>
          <a:p>
            <a:r>
              <a:rPr lang="it-IT" err="1">
                <a:latin typeface="Century Gothic" panose="020B0502020202020204" pitchFamily="34" charset="0"/>
              </a:rPr>
              <a:t>Based</a:t>
            </a:r>
            <a:r>
              <a:rPr lang="it-IT">
                <a:latin typeface="Century Gothic" panose="020B0502020202020204" pitchFamily="34" charset="0"/>
              </a:rPr>
              <a:t> on the </a:t>
            </a:r>
            <a:r>
              <a:rPr lang="it-IT">
                <a:solidFill>
                  <a:srgbClr val="971720"/>
                </a:solidFill>
                <a:latin typeface="Century Gothic" panose="020B0502020202020204" pitchFamily="34" charset="0"/>
              </a:rPr>
              <a:t>RPY </a:t>
            </a:r>
            <a:r>
              <a:rPr lang="it-IT" err="1">
                <a:solidFill>
                  <a:srgbClr val="971720"/>
                </a:solidFill>
                <a:latin typeface="Century Gothic" panose="020B0502020202020204" pitchFamily="34" charset="0"/>
              </a:rPr>
              <a:t>dynamic</a:t>
            </a:r>
            <a:r>
              <a:rPr lang="it-IT">
                <a:solidFill>
                  <a:srgbClr val="971720"/>
                </a:solidFill>
                <a:latin typeface="Century Gothic" panose="020B0502020202020204" pitchFamily="34" charset="0"/>
              </a:rPr>
              <a:t> model </a:t>
            </a:r>
            <a:r>
              <a:rPr lang="it-IT">
                <a:latin typeface="Century Gothic" panose="020B0502020202020204" pitchFamily="34" charset="0"/>
              </a:rPr>
              <a:t>of the UAV,  the controller </a:t>
            </a:r>
            <a:r>
              <a:rPr lang="it-IT" err="1">
                <a:solidFill>
                  <a:srgbClr val="971720"/>
                </a:solidFill>
                <a:latin typeface="Century Gothic" panose="020B0502020202020204" pitchFamily="34" charset="0"/>
              </a:rPr>
              <a:t>is</a:t>
            </a:r>
            <a:r>
              <a:rPr lang="it-IT">
                <a:solidFill>
                  <a:srgbClr val="971720"/>
                </a:solidFill>
                <a:latin typeface="Century Gothic" panose="020B0502020202020204" pitchFamily="34" charset="0"/>
              </a:rPr>
              <a:t> </a:t>
            </a:r>
            <a:r>
              <a:rPr lang="it-IT" err="1">
                <a:solidFill>
                  <a:srgbClr val="971720"/>
                </a:solidFill>
                <a:latin typeface="Century Gothic" panose="020B0502020202020204" pitchFamily="34" charset="0"/>
              </a:rPr>
              <a:t>able</a:t>
            </a:r>
            <a:r>
              <a:rPr lang="it-IT">
                <a:solidFill>
                  <a:srgbClr val="971720"/>
                </a:solidFill>
                <a:latin typeface="Century Gothic" panose="020B0502020202020204" pitchFamily="34" charset="0"/>
              </a:rPr>
              <a:t> to </a:t>
            </a:r>
            <a:r>
              <a:rPr lang="it-IT" err="1">
                <a:solidFill>
                  <a:srgbClr val="971720"/>
                </a:solidFill>
                <a:latin typeface="Century Gothic" panose="020B0502020202020204" pitchFamily="34" charset="0"/>
              </a:rPr>
              <a:t>succesfully</a:t>
            </a:r>
            <a:r>
              <a:rPr lang="it-IT">
                <a:solidFill>
                  <a:srgbClr val="971720"/>
                </a:solidFill>
                <a:latin typeface="Century Gothic" panose="020B0502020202020204" pitchFamily="34" charset="0"/>
              </a:rPr>
              <a:t> track the position and </a:t>
            </a:r>
            <a:r>
              <a:rPr lang="it-IT" err="1">
                <a:solidFill>
                  <a:srgbClr val="971720"/>
                </a:solidFill>
                <a:latin typeface="Century Gothic" panose="020B0502020202020204" pitchFamily="34" charset="0"/>
              </a:rPr>
              <a:t>orientation</a:t>
            </a:r>
            <a:r>
              <a:rPr lang="it-IT">
                <a:solidFill>
                  <a:srgbClr val="971720"/>
                </a:solidFill>
                <a:latin typeface="Century Gothic" panose="020B0502020202020204" pitchFamily="34" charset="0"/>
              </a:rPr>
              <a:t> </a:t>
            </a:r>
            <a:r>
              <a:rPr lang="it-IT" err="1">
                <a:solidFill>
                  <a:srgbClr val="971720"/>
                </a:solidFill>
                <a:latin typeface="Century Gothic" panose="020B0502020202020204" pitchFamily="34" charset="0"/>
              </a:rPr>
              <a:t>references</a:t>
            </a:r>
            <a:r>
              <a:rPr lang="it-IT">
                <a:latin typeface="Century Gothic" panose="020B0502020202020204" pitchFamily="34" charset="0"/>
              </a:rPr>
              <a:t>, with </a:t>
            </a:r>
            <a:r>
              <a:rPr lang="it-IT" err="1">
                <a:solidFill>
                  <a:srgbClr val="971720"/>
                </a:solidFill>
                <a:latin typeface="Century Gothic" panose="020B0502020202020204" pitchFamily="34" charset="0"/>
              </a:rPr>
              <a:t>convergence</a:t>
            </a:r>
            <a:r>
              <a:rPr lang="it-IT">
                <a:solidFill>
                  <a:srgbClr val="971720"/>
                </a:solidFill>
                <a:latin typeface="Century Gothic" panose="020B0502020202020204" pitchFamily="34" charset="0"/>
              </a:rPr>
              <a:t> to zero </a:t>
            </a:r>
            <a:r>
              <a:rPr lang="it-IT">
                <a:latin typeface="Century Gothic" panose="020B0502020202020204" pitchFamily="34" charset="0"/>
              </a:rPr>
              <a:t>of the </a:t>
            </a:r>
            <a:r>
              <a:rPr lang="it-IT" err="1">
                <a:latin typeface="Century Gothic" panose="020B0502020202020204" pitchFamily="34" charset="0"/>
              </a:rPr>
              <a:t>error</a:t>
            </a:r>
            <a:r>
              <a:rPr lang="it-IT">
                <a:latin typeface="Century Gothic" panose="020B0502020202020204" pitchFamily="34" charset="0"/>
              </a:rPr>
              <a:t> and </a:t>
            </a:r>
            <a:r>
              <a:rPr lang="it-IT" err="1">
                <a:solidFill>
                  <a:srgbClr val="971720"/>
                </a:solidFill>
                <a:latin typeface="Century Gothic" panose="020B0502020202020204" pitchFamily="34" charset="0"/>
              </a:rPr>
              <a:t>bounded</a:t>
            </a:r>
            <a:r>
              <a:rPr lang="it-IT">
                <a:solidFill>
                  <a:srgbClr val="971720"/>
                </a:solidFill>
                <a:latin typeface="Century Gothic" panose="020B0502020202020204" pitchFamily="34" charset="0"/>
              </a:rPr>
              <a:t> control inputs</a:t>
            </a:r>
            <a:r>
              <a:rPr lang="it-IT">
                <a:latin typeface="Century Gothic" panose="020B0502020202020204" pitchFamily="34" charset="0"/>
              </a:rPr>
              <a:t>.</a:t>
            </a:r>
            <a:endParaRPr lang="it-IT">
              <a:solidFill>
                <a:srgbClr val="971720"/>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E9783A45-52FB-9B2C-7F5D-380BF85D4616}"/>
                  </a:ext>
                </a:extLst>
              </p:cNvPr>
              <p:cNvSpPr txBox="1"/>
              <p:nvPr/>
            </p:nvSpPr>
            <p:spPr>
              <a:xfrm>
                <a:off x="112570" y="3825684"/>
                <a:ext cx="4434501" cy="2111475"/>
              </a:xfrm>
              <a:prstGeom prst="rect">
                <a:avLst/>
              </a:prstGeom>
              <a:noFill/>
            </p:spPr>
            <p:txBody>
              <a:bodyPr wrap="square" rtlCol="0">
                <a:spAutoFit/>
              </a:bodyPr>
              <a:lstStyle/>
              <a:p>
                <a:r>
                  <a:rPr lang="it-IT">
                    <a:solidFill>
                      <a:srgbClr val="971720"/>
                    </a:solidFill>
                    <a:latin typeface="Century Gothic" panose="020B0502020202020204" pitchFamily="34" charset="0"/>
                  </a:rPr>
                  <a:t>Gains:</a:t>
                </a:r>
              </a:p>
              <a:p>
                <a:pPr/>
                <a14:m>
                  <m:oMathPara xmlns:m="http://schemas.openxmlformats.org/officeDocument/2006/math">
                    <m:oMathParaPr>
                      <m:jc m:val="centerGroup"/>
                    </m:oMathParaPr>
                    <m:oMath xmlns:m="http://schemas.openxmlformats.org/officeDocument/2006/math">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𝐾</m:t>
                          </m:r>
                        </m:e>
                        <m:sub>
                          <m:r>
                            <a:rPr lang="it-IT" b="0" i="1" smtClean="0">
                              <a:solidFill>
                                <a:srgbClr val="971720"/>
                              </a:solidFill>
                              <a:latin typeface="Cambria Math" panose="02040503050406030204" pitchFamily="18" charset="0"/>
                            </a:rPr>
                            <m:t>𝑝</m:t>
                          </m:r>
                        </m:sub>
                      </m:sSub>
                      <m:r>
                        <a:rPr lang="it-IT" b="0" i="1" smtClean="0">
                          <a:solidFill>
                            <a:srgbClr val="971720"/>
                          </a:solidFill>
                          <a:latin typeface="Cambria Math" panose="02040503050406030204" pitchFamily="18" charset="0"/>
                        </a:rPr>
                        <m:t>=</m:t>
                      </m:r>
                      <m:d>
                        <m:dPr>
                          <m:begChr m:val="["/>
                          <m:endChr m:val="]"/>
                          <m:ctrlPr>
                            <a:rPr lang="it-IT" b="0" i="1" smtClean="0">
                              <a:solidFill>
                                <a:srgbClr val="971720"/>
                              </a:solidFill>
                              <a:latin typeface="Cambria Math" panose="02040503050406030204" pitchFamily="18" charset="0"/>
                            </a:rPr>
                          </m:ctrlPr>
                        </m:dPr>
                        <m:e>
                          <m:m>
                            <m:mPr>
                              <m:mcs>
                                <m:mc>
                                  <m:mcPr>
                                    <m:count m:val="6"/>
                                    <m:mcJc m:val="center"/>
                                  </m:mcPr>
                                </m:mc>
                              </m:mcs>
                              <m:ctrlPr>
                                <a:rPr lang="it-IT" b="0" i="1" smtClean="0">
                                  <a:solidFill>
                                    <a:srgbClr val="971720"/>
                                  </a:solidFill>
                                  <a:latin typeface="Cambria Math" panose="02040503050406030204" pitchFamily="18" charset="0"/>
                                </a:rPr>
                              </m:ctrlPr>
                            </m:mPr>
                            <m:mr>
                              <m:e>
                                <m:r>
                                  <m:rPr>
                                    <m:brk m:alnAt="7"/>
                                  </m:rPr>
                                  <a:rPr lang="it-IT" b="0" i="1" smtClean="0">
                                    <a:solidFill>
                                      <a:srgbClr val="971720"/>
                                    </a:solidFill>
                                    <a:latin typeface="Cambria Math" panose="02040503050406030204" pitchFamily="18" charset="0"/>
                                  </a:rPr>
                                  <m:t>1</m:t>
                                </m:r>
                                <m:r>
                                  <a:rPr lang="it-IT" b="0" i="1" smtClean="0">
                                    <a:solidFill>
                                      <a:srgbClr val="971720"/>
                                    </a:solidFill>
                                    <a:latin typeface="Cambria Math" panose="02040503050406030204" pitchFamily="18" charset="0"/>
                                  </a:rPr>
                                  <m:t>00</m:t>
                                </m:r>
                              </m:e>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100</m:t>
                                </m:r>
                              </m:e>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0</m:t>
                                </m:r>
                              </m:e>
                            </m:mr>
                            <m:mr>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100</m:t>
                                </m:r>
                              </m:e>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100</m:t>
                                </m:r>
                              </m:e>
                              <m:e>
                                <m:r>
                                  <a:rPr lang="it-IT" b="0" i="1" smtClean="0">
                                    <a:solidFill>
                                      <a:srgbClr val="971720"/>
                                    </a:solidFill>
                                    <a:latin typeface="Cambria Math" panose="02040503050406030204" pitchFamily="18" charset="0"/>
                                  </a:rPr>
                                  <m:t>0</m:t>
                                </m:r>
                              </m:e>
                            </m:mr>
                            <m:mr>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100</m:t>
                                </m:r>
                              </m:e>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100</m:t>
                                </m:r>
                              </m:e>
                            </m:mr>
                          </m:m>
                        </m:e>
                      </m:d>
                    </m:oMath>
                  </m:oMathPara>
                </a14:m>
                <a:br>
                  <a:rPr lang="it-IT">
                    <a:solidFill>
                      <a:srgbClr val="971720"/>
                    </a:solidFill>
                    <a:latin typeface="Century Gothic" panose="020B0502020202020204" pitchFamily="34" charset="0"/>
                  </a:rPr>
                </a:br>
                <a:br>
                  <a:rPr lang="it-IT">
                    <a:solidFill>
                      <a:srgbClr val="971720"/>
                    </a:solidFill>
                    <a:latin typeface="Century Gothic" panose="020B0502020202020204" pitchFamily="34" charset="0"/>
                  </a:rPr>
                </a:br>
                <a14:m>
                  <m:oMathPara xmlns:m="http://schemas.openxmlformats.org/officeDocument/2006/math">
                    <m:oMathParaPr>
                      <m:jc m:val="centerGroup"/>
                    </m:oMathParaPr>
                    <m:oMath xmlns:m="http://schemas.openxmlformats.org/officeDocument/2006/math">
                      <m:sSub>
                        <m:sSubPr>
                          <m:ctrlPr>
                            <a:rPr lang="it-IT" i="1">
                              <a:solidFill>
                                <a:srgbClr val="971720"/>
                              </a:solidFill>
                              <a:latin typeface="Cambria Math" panose="02040503050406030204" pitchFamily="18" charset="0"/>
                            </a:rPr>
                          </m:ctrlPr>
                        </m:sSubPr>
                        <m:e>
                          <m:r>
                            <a:rPr lang="it-IT" i="1">
                              <a:solidFill>
                                <a:srgbClr val="971720"/>
                              </a:solidFill>
                              <a:latin typeface="Cambria Math" panose="02040503050406030204" pitchFamily="18" charset="0"/>
                            </a:rPr>
                            <m:t>𝐾</m:t>
                          </m:r>
                        </m:e>
                        <m:sub>
                          <m:r>
                            <a:rPr lang="it-IT" b="0" i="1" smtClean="0">
                              <a:solidFill>
                                <a:srgbClr val="971720"/>
                              </a:solidFill>
                              <a:latin typeface="Cambria Math" panose="02040503050406030204" pitchFamily="18" charset="0"/>
                            </a:rPr>
                            <m:t>𝑒</m:t>
                          </m:r>
                        </m:sub>
                      </m:sSub>
                      <m:r>
                        <a:rPr lang="it-IT" i="1">
                          <a:solidFill>
                            <a:srgbClr val="971720"/>
                          </a:solidFill>
                          <a:latin typeface="Cambria Math" panose="02040503050406030204" pitchFamily="18" charset="0"/>
                        </a:rPr>
                        <m:t>=</m:t>
                      </m:r>
                      <m:d>
                        <m:dPr>
                          <m:begChr m:val="["/>
                          <m:endChr m:val="]"/>
                          <m:ctrlPr>
                            <a:rPr lang="it-IT" i="1">
                              <a:solidFill>
                                <a:srgbClr val="971720"/>
                              </a:solidFill>
                              <a:latin typeface="Cambria Math" panose="02040503050406030204" pitchFamily="18" charset="0"/>
                            </a:rPr>
                          </m:ctrlPr>
                        </m:dPr>
                        <m:e>
                          <m:m>
                            <m:mPr>
                              <m:mcs>
                                <m:mc>
                                  <m:mcPr>
                                    <m:count m:val="6"/>
                                    <m:mcJc m:val="center"/>
                                  </m:mcPr>
                                </m:mc>
                              </m:mcs>
                              <m:ctrlPr>
                                <a:rPr lang="it-IT" i="1">
                                  <a:solidFill>
                                    <a:srgbClr val="971720"/>
                                  </a:solidFill>
                                  <a:latin typeface="Cambria Math" panose="02040503050406030204" pitchFamily="18" charset="0"/>
                                </a:rPr>
                              </m:ctrlPr>
                            </m:mPr>
                            <m:mr>
                              <m:e>
                                <m:r>
                                  <a:rPr lang="it-IT" b="0" i="1" smtClean="0">
                                    <a:solidFill>
                                      <a:srgbClr val="971720"/>
                                    </a:solidFill>
                                    <a:latin typeface="Cambria Math" panose="02040503050406030204" pitchFamily="18" charset="0"/>
                                  </a:rPr>
                                  <m:t>50</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50</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50</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50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50</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50</m:t>
                                </m:r>
                              </m:e>
                            </m:mr>
                          </m:m>
                        </m:e>
                      </m:d>
                    </m:oMath>
                  </m:oMathPara>
                </a14:m>
                <a:endParaRPr lang="it-IT">
                  <a:solidFill>
                    <a:srgbClr val="971720"/>
                  </a:solidFill>
                  <a:latin typeface="Century Gothic" panose="020B0502020202020204" pitchFamily="34" charset="0"/>
                </a:endParaRPr>
              </a:p>
            </p:txBody>
          </p:sp>
        </mc:Choice>
        <mc:Fallback xmlns="">
          <p:sp>
            <p:nvSpPr>
              <p:cNvPr id="5" name="CasellaDiTesto 4">
                <a:extLst>
                  <a:ext uri="{FF2B5EF4-FFF2-40B4-BE49-F238E27FC236}">
                    <a16:creationId xmlns:a16="http://schemas.microsoft.com/office/drawing/2014/main" id="{E9783A45-52FB-9B2C-7F5D-380BF85D4616}"/>
                  </a:ext>
                </a:extLst>
              </p:cNvPr>
              <p:cNvSpPr txBox="1">
                <a:spLocks noRot="1" noChangeAspect="1" noMove="1" noResize="1" noEditPoints="1" noAdjustHandles="1" noChangeArrowheads="1" noChangeShapeType="1" noTextEdit="1"/>
              </p:cNvSpPr>
              <p:nvPr/>
            </p:nvSpPr>
            <p:spPr>
              <a:xfrm>
                <a:off x="112570" y="3825684"/>
                <a:ext cx="4434501" cy="2111475"/>
              </a:xfrm>
              <a:prstGeom prst="rect">
                <a:avLst/>
              </a:prstGeom>
              <a:blipFill>
                <a:blip r:embed="rId4"/>
                <a:stretch>
                  <a:fillRect l="-1099" t="-1734"/>
                </a:stretch>
              </a:blipFill>
            </p:spPr>
            <p:txBody>
              <a:bodyPr/>
              <a:lstStyle/>
              <a:p>
                <a:r>
                  <a:rPr lang="it-IT">
                    <a:noFill/>
                  </a:rPr>
                  <a:t> </a:t>
                </a:r>
              </a:p>
            </p:txBody>
          </p:sp>
        </mc:Fallback>
      </mc:AlternateContent>
      <p:pic>
        <p:nvPicPr>
          <p:cNvPr id="7" name="Immagine 6" descr="Immagine che contiene diagramma, linea, Diagramma, testo&#10;&#10;Descrizione generata automaticamente">
            <a:extLst>
              <a:ext uri="{FF2B5EF4-FFF2-40B4-BE49-F238E27FC236}">
                <a16:creationId xmlns:a16="http://schemas.microsoft.com/office/drawing/2014/main" id="{03A539FB-059C-26A5-CF5F-E00D96E18FBF}"/>
              </a:ext>
            </a:extLst>
          </p:cNvPr>
          <p:cNvPicPr>
            <a:picLocks noChangeAspect="1"/>
          </p:cNvPicPr>
          <p:nvPr/>
        </p:nvPicPr>
        <p:blipFill>
          <a:blip r:embed="rId5"/>
          <a:stretch>
            <a:fillRect/>
          </a:stretch>
        </p:blipFill>
        <p:spPr>
          <a:xfrm>
            <a:off x="4547071" y="472492"/>
            <a:ext cx="3841190" cy="2880893"/>
          </a:xfrm>
          <a:prstGeom prst="rect">
            <a:avLst/>
          </a:prstGeom>
        </p:spPr>
      </p:pic>
      <p:pic>
        <p:nvPicPr>
          <p:cNvPr id="8" name="Immagine 7">
            <a:extLst>
              <a:ext uri="{FF2B5EF4-FFF2-40B4-BE49-F238E27FC236}">
                <a16:creationId xmlns:a16="http://schemas.microsoft.com/office/drawing/2014/main" id="{13F75838-D927-0727-A506-EFAE11A2C803}"/>
              </a:ext>
            </a:extLst>
          </p:cNvPr>
          <p:cNvPicPr>
            <a:picLocks noChangeAspect="1"/>
          </p:cNvPicPr>
          <p:nvPr/>
        </p:nvPicPr>
        <p:blipFill>
          <a:blip r:embed="rId6"/>
          <a:srcRect/>
          <a:stretch/>
        </p:blipFill>
        <p:spPr>
          <a:xfrm>
            <a:off x="8162968" y="459693"/>
            <a:ext cx="3841190" cy="2880892"/>
          </a:xfrm>
          <a:prstGeom prst="rect">
            <a:avLst/>
          </a:prstGeom>
        </p:spPr>
      </p:pic>
      <p:pic>
        <p:nvPicPr>
          <p:cNvPr id="11" name="Immagine 10">
            <a:extLst>
              <a:ext uri="{FF2B5EF4-FFF2-40B4-BE49-F238E27FC236}">
                <a16:creationId xmlns:a16="http://schemas.microsoft.com/office/drawing/2014/main" id="{6CAA245C-385B-DAAA-F5F4-C3B10A32667D}"/>
              </a:ext>
            </a:extLst>
          </p:cNvPr>
          <p:cNvPicPr>
            <a:picLocks noChangeAspect="1"/>
          </p:cNvPicPr>
          <p:nvPr/>
        </p:nvPicPr>
        <p:blipFill>
          <a:blip r:embed="rId7"/>
          <a:srcRect/>
          <a:stretch/>
        </p:blipFill>
        <p:spPr>
          <a:xfrm>
            <a:off x="4547071" y="3390631"/>
            <a:ext cx="3841190" cy="2880892"/>
          </a:xfrm>
          <a:prstGeom prst="rect">
            <a:avLst/>
          </a:prstGeom>
        </p:spPr>
      </p:pic>
      <p:pic>
        <p:nvPicPr>
          <p:cNvPr id="12" name="Immagine 11">
            <a:extLst>
              <a:ext uri="{FF2B5EF4-FFF2-40B4-BE49-F238E27FC236}">
                <a16:creationId xmlns:a16="http://schemas.microsoft.com/office/drawing/2014/main" id="{3EE1872A-088F-BC6A-34BA-D16AD77F6623}"/>
              </a:ext>
            </a:extLst>
          </p:cNvPr>
          <p:cNvPicPr>
            <a:picLocks noChangeAspect="1"/>
          </p:cNvPicPr>
          <p:nvPr/>
        </p:nvPicPr>
        <p:blipFill>
          <a:blip r:embed="rId8"/>
          <a:srcRect/>
          <a:stretch/>
        </p:blipFill>
        <p:spPr>
          <a:xfrm>
            <a:off x="8162968" y="3377832"/>
            <a:ext cx="3841190" cy="2880892"/>
          </a:xfrm>
          <a:prstGeom prst="rect">
            <a:avLst/>
          </a:prstGeom>
        </p:spPr>
      </p:pic>
    </p:spTree>
    <p:extLst>
      <p:ext uri="{BB962C8B-B14F-4D97-AF65-F5344CB8AC3E}">
        <p14:creationId xmlns:p14="http://schemas.microsoft.com/office/powerpoint/2010/main" val="2292404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4286" y="6522320"/>
            <a:ext cx="8373975" cy="307777"/>
          </a:xfrm>
          <a:prstGeom prst="rect">
            <a:avLst/>
          </a:prstGeom>
        </p:spPr>
        <p:txBody>
          <a:bodyPr wrap="squar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a:t>
            </a:fld>
            <a:r>
              <a:rPr lang="it-IT" sz="1400" dirty="0">
                <a:solidFill>
                  <a:srgbClr val="162230"/>
                </a:solidFill>
                <a:latin typeface="Century Gothic"/>
                <a:cs typeface="Century Gothic"/>
              </a:rPr>
              <a:t>/22</a:t>
            </a:r>
          </a:p>
        </p:txBody>
      </p:sp>
      <p:sp>
        <p:nvSpPr>
          <p:cNvPr id="3" name="CasellaDiTesto 2">
            <a:extLst>
              <a:ext uri="{FF2B5EF4-FFF2-40B4-BE49-F238E27FC236}">
                <a16:creationId xmlns:a16="http://schemas.microsoft.com/office/drawing/2014/main" id="{B4A9B571-D05F-7DA7-5E10-E772E756FE8F}"/>
              </a:ext>
            </a:extLst>
          </p:cNvPr>
          <p:cNvSpPr txBox="1"/>
          <p:nvPr/>
        </p:nvSpPr>
        <p:spPr>
          <a:xfrm>
            <a:off x="538916" y="113543"/>
            <a:ext cx="4232438" cy="1231106"/>
          </a:xfrm>
          <a:prstGeom prst="rect">
            <a:avLst/>
          </a:prstGeom>
          <a:noFill/>
        </p:spPr>
        <p:txBody>
          <a:bodyPr wrap="square" rtlCol="0">
            <a:spAutoFit/>
          </a:bodyPr>
          <a:lstStyle/>
          <a:p>
            <a:r>
              <a:rPr lang="it-IT" sz="2800" err="1">
                <a:solidFill>
                  <a:srgbClr val="971720"/>
                </a:solidFill>
                <a:latin typeface="Century Gothic"/>
              </a:rPr>
              <a:t>Passivity</a:t>
            </a:r>
            <a:r>
              <a:rPr lang="it-IT" sz="2800">
                <a:solidFill>
                  <a:srgbClr val="971720"/>
                </a:solidFill>
                <a:latin typeface="Century Gothic"/>
              </a:rPr>
              <a:t> </a:t>
            </a:r>
            <a:r>
              <a:rPr lang="it-IT" sz="2800" err="1">
                <a:solidFill>
                  <a:srgbClr val="971720"/>
                </a:solidFill>
                <a:latin typeface="Century Gothic"/>
              </a:rPr>
              <a:t>Based</a:t>
            </a:r>
            <a:r>
              <a:rPr lang="it-IT" sz="2800">
                <a:solidFill>
                  <a:srgbClr val="971720"/>
                </a:solidFill>
                <a:latin typeface="Century Gothic"/>
              </a:rPr>
              <a:t> Controller</a:t>
            </a:r>
            <a:endParaRPr lang="it-IT" sz="2800"/>
          </a:p>
          <a:p>
            <a:endParaRPr lang="it-IT"/>
          </a:p>
        </p:txBody>
      </p:sp>
      <p:sp>
        <p:nvSpPr>
          <p:cNvPr id="4" name="CasellaDiTesto 3">
            <a:extLst>
              <a:ext uri="{FF2B5EF4-FFF2-40B4-BE49-F238E27FC236}">
                <a16:creationId xmlns:a16="http://schemas.microsoft.com/office/drawing/2014/main" id="{4D664205-D19C-67F7-3D3D-71B087057FB6}"/>
              </a:ext>
            </a:extLst>
          </p:cNvPr>
          <p:cNvSpPr txBox="1"/>
          <p:nvPr/>
        </p:nvSpPr>
        <p:spPr>
          <a:xfrm>
            <a:off x="581779" y="1089758"/>
            <a:ext cx="3619494" cy="2031325"/>
          </a:xfrm>
          <a:prstGeom prst="rect">
            <a:avLst/>
          </a:prstGeom>
          <a:noFill/>
        </p:spPr>
        <p:txBody>
          <a:bodyPr wrap="square" rtlCol="0">
            <a:spAutoFit/>
          </a:bodyPr>
          <a:lstStyle/>
          <a:p>
            <a:r>
              <a:rPr lang="it-IT">
                <a:latin typeface="Century Gothic" panose="020B0502020202020204" pitchFamily="34" charset="0"/>
              </a:rPr>
              <a:t>The </a:t>
            </a:r>
            <a:r>
              <a:rPr lang="it-IT" err="1">
                <a:latin typeface="Century Gothic" panose="020B0502020202020204" pitchFamily="34" charset="0"/>
              </a:rPr>
              <a:t>contol</a:t>
            </a:r>
            <a:r>
              <a:rPr lang="it-IT">
                <a:latin typeface="Century Gothic" panose="020B0502020202020204" pitchFamily="34" charset="0"/>
              </a:rPr>
              <a:t> </a:t>
            </a:r>
            <a:r>
              <a:rPr lang="it-IT" err="1">
                <a:latin typeface="Century Gothic" panose="020B0502020202020204" pitchFamily="34" charset="0"/>
              </a:rPr>
              <a:t>scheme</a:t>
            </a:r>
            <a:r>
              <a:rPr lang="it-IT">
                <a:latin typeface="Century Gothic" panose="020B0502020202020204" pitchFamily="34" charset="0"/>
              </a:rPr>
              <a:t> </a:t>
            </a:r>
            <a:r>
              <a:rPr lang="it-IT" err="1">
                <a:latin typeface="Century Gothic" panose="020B0502020202020204" pitchFamily="34" charset="0"/>
              </a:rPr>
              <a:t>is</a:t>
            </a:r>
            <a:r>
              <a:rPr lang="it-IT">
                <a:latin typeface="Century Gothic" panose="020B0502020202020204" pitchFamily="34" charset="0"/>
              </a:rPr>
              <a:t> </a:t>
            </a:r>
            <a:r>
              <a:rPr lang="it-IT" err="1">
                <a:latin typeface="Century Gothic" panose="020B0502020202020204" pitchFamily="34" charset="0"/>
              </a:rPr>
              <a:t>identical</a:t>
            </a:r>
            <a:r>
              <a:rPr lang="it-IT">
                <a:latin typeface="Century Gothic" panose="020B0502020202020204" pitchFamily="34" charset="0"/>
              </a:rPr>
              <a:t> for the linear part to the </a:t>
            </a:r>
            <a:r>
              <a:rPr lang="it-IT" err="1">
                <a:latin typeface="Century Gothic" panose="020B0502020202020204" pitchFamily="34" charset="0"/>
              </a:rPr>
              <a:t>previous</a:t>
            </a:r>
            <a:r>
              <a:rPr lang="it-IT">
                <a:latin typeface="Century Gothic" panose="020B0502020202020204" pitchFamily="34" charset="0"/>
              </a:rPr>
              <a:t> controller, </a:t>
            </a:r>
            <a:r>
              <a:rPr lang="it-IT" err="1">
                <a:latin typeface="Century Gothic" panose="020B0502020202020204" pitchFamily="34" charset="0"/>
              </a:rPr>
              <a:t>but</a:t>
            </a:r>
            <a:r>
              <a:rPr lang="it-IT">
                <a:latin typeface="Century Gothic" panose="020B0502020202020204" pitchFamily="34" charset="0"/>
              </a:rPr>
              <a:t> </a:t>
            </a:r>
            <a:r>
              <a:rPr lang="it-IT" err="1">
                <a:latin typeface="Century Gothic" panose="020B0502020202020204" pitchFamily="34" charset="0"/>
              </a:rPr>
              <a:t>this</a:t>
            </a:r>
            <a:r>
              <a:rPr lang="it-IT">
                <a:latin typeface="Century Gothic" panose="020B0502020202020204" pitchFamily="34" charset="0"/>
              </a:rPr>
              <a:t> controller </a:t>
            </a:r>
            <a:r>
              <a:rPr lang="it-IT" err="1">
                <a:latin typeface="Century Gothic" panose="020B0502020202020204" pitchFamily="34" charset="0"/>
              </a:rPr>
              <a:t>does</a:t>
            </a:r>
            <a:r>
              <a:rPr lang="it-IT">
                <a:latin typeface="Century Gothic" panose="020B0502020202020204" pitchFamily="34" charset="0"/>
              </a:rPr>
              <a:t> </a:t>
            </a:r>
            <a:r>
              <a:rPr lang="it-IT" err="1">
                <a:latin typeface="Century Gothic" panose="020B0502020202020204" pitchFamily="34" charset="0"/>
              </a:rPr>
              <a:t>not</a:t>
            </a:r>
            <a:r>
              <a:rPr lang="it-IT">
                <a:latin typeface="Century Gothic" panose="020B0502020202020204" pitchFamily="34" charset="0"/>
              </a:rPr>
              <a:t> </a:t>
            </a:r>
            <a:r>
              <a:rPr lang="it-IT" err="1">
                <a:solidFill>
                  <a:srgbClr val="971720"/>
                </a:solidFill>
                <a:latin typeface="Century Gothic" panose="020B0502020202020204" pitchFamily="34" charset="0"/>
              </a:rPr>
              <a:t>require</a:t>
            </a:r>
            <a:r>
              <a:rPr lang="it-IT">
                <a:solidFill>
                  <a:srgbClr val="971720"/>
                </a:solidFill>
                <a:latin typeface="Century Gothic" panose="020B0502020202020204" pitchFamily="34" charset="0"/>
              </a:rPr>
              <a:t> FBL </a:t>
            </a:r>
            <a:r>
              <a:rPr lang="it-IT">
                <a:latin typeface="Century Gothic" panose="020B0502020202020204" pitchFamily="34" charset="0"/>
              </a:rPr>
              <a:t>for the </a:t>
            </a:r>
            <a:r>
              <a:rPr lang="it-IT" err="1">
                <a:latin typeface="Century Gothic" panose="020B0502020202020204" pitchFamily="34" charset="0"/>
              </a:rPr>
              <a:t>angular</a:t>
            </a:r>
            <a:r>
              <a:rPr lang="it-IT">
                <a:latin typeface="Century Gothic" panose="020B0502020202020204" pitchFamily="34" charset="0"/>
              </a:rPr>
              <a:t> part. The performance are </a:t>
            </a:r>
            <a:r>
              <a:rPr lang="it-IT" err="1">
                <a:latin typeface="Century Gothic" panose="020B0502020202020204" pitchFamily="34" charset="0"/>
              </a:rPr>
              <a:t>very</a:t>
            </a:r>
            <a:r>
              <a:rPr lang="it-IT">
                <a:latin typeface="Century Gothic" panose="020B0502020202020204" pitchFamily="34" charset="0"/>
              </a:rPr>
              <a:t> </a:t>
            </a:r>
            <a:r>
              <a:rPr lang="it-IT" err="1">
                <a:latin typeface="Century Gothic" panose="020B0502020202020204" pitchFamily="34" charset="0"/>
              </a:rPr>
              <a:t>similar</a:t>
            </a:r>
            <a:r>
              <a:rPr lang="it-IT">
                <a:latin typeface="Century Gothic" panose="020B0502020202020204" pitchFamily="34" charset="0"/>
              </a:rPr>
              <a:t> to the </a:t>
            </a:r>
            <a:r>
              <a:rPr lang="it-IT" err="1">
                <a:latin typeface="Century Gothic" panose="020B0502020202020204" pitchFamily="34" charset="0"/>
              </a:rPr>
              <a:t>Hierarchical</a:t>
            </a:r>
            <a:r>
              <a:rPr lang="it-IT">
                <a:latin typeface="Century Gothic" panose="020B0502020202020204" pitchFamily="34" charset="0"/>
              </a:rPr>
              <a:t> controller</a:t>
            </a: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D2A9C488-EF6E-281F-07AA-3E0EDD02391C}"/>
                  </a:ext>
                </a:extLst>
              </p:cNvPr>
              <p:cNvSpPr txBox="1"/>
              <p:nvPr/>
            </p:nvSpPr>
            <p:spPr>
              <a:xfrm>
                <a:off x="387873" y="3690446"/>
                <a:ext cx="4434501" cy="1655903"/>
              </a:xfrm>
              <a:prstGeom prst="rect">
                <a:avLst/>
              </a:prstGeom>
              <a:noFill/>
            </p:spPr>
            <p:txBody>
              <a:bodyPr wrap="square" rtlCol="0">
                <a:spAutoFit/>
              </a:bodyPr>
              <a:lstStyle/>
              <a:p>
                <a:r>
                  <a:rPr lang="it-IT">
                    <a:solidFill>
                      <a:srgbClr val="971720"/>
                    </a:solidFill>
                    <a:latin typeface="Century Gothic" panose="020B0502020202020204" pitchFamily="34" charset="0"/>
                  </a:rPr>
                  <a:t>Gains:</a:t>
                </a:r>
              </a:p>
              <a:p>
                <a:pPr/>
                <a14:m>
                  <m:oMathPara xmlns:m="http://schemas.openxmlformats.org/officeDocument/2006/math">
                    <m:oMathParaPr>
                      <m:jc m:val="centerGroup"/>
                    </m:oMathParaPr>
                    <m:oMath xmlns:m="http://schemas.openxmlformats.org/officeDocument/2006/math">
                      <m:r>
                        <a:rPr lang="it-IT" b="0" i="1" smtClean="0">
                          <a:solidFill>
                            <a:srgbClr val="971720"/>
                          </a:solidFill>
                          <a:latin typeface="Cambria Math" panose="02040503050406030204" pitchFamily="18" charset="0"/>
                        </a:rPr>
                        <m:t>𝜎</m:t>
                      </m:r>
                      <m:r>
                        <a:rPr lang="it-IT" b="0" i="1" smtClean="0">
                          <a:solidFill>
                            <a:srgbClr val="971720"/>
                          </a:solidFill>
                          <a:latin typeface="Cambria Math" panose="02040503050406030204" pitchFamily="18" charset="0"/>
                        </a:rPr>
                        <m:t>=30 ,</m:t>
                      </m:r>
                      <m:r>
                        <a:rPr lang="it-IT" b="0" i="1" smtClean="0">
                          <a:solidFill>
                            <a:srgbClr val="971720"/>
                          </a:solidFill>
                          <a:latin typeface="Cambria Math" panose="02040503050406030204" pitchFamily="18" charset="0"/>
                        </a:rPr>
                        <m:t>𝜈</m:t>
                      </m:r>
                      <m:r>
                        <a:rPr lang="it-IT" b="0" i="1" smtClean="0">
                          <a:solidFill>
                            <a:srgbClr val="971720"/>
                          </a:solidFill>
                          <a:latin typeface="Cambria Math" panose="02040503050406030204" pitchFamily="18" charset="0"/>
                        </a:rPr>
                        <m:t>=10  </m:t>
                      </m:r>
                    </m:oMath>
                  </m:oMathPara>
                </a14:m>
                <a:br>
                  <a:rPr lang="it-IT">
                    <a:solidFill>
                      <a:srgbClr val="971720"/>
                    </a:solidFill>
                    <a:latin typeface="Century Gothic" panose="020B0502020202020204" pitchFamily="34" charset="0"/>
                  </a:rPr>
                </a:br>
                <a:br>
                  <a:rPr lang="it-IT">
                    <a:solidFill>
                      <a:srgbClr val="971720"/>
                    </a:solidFill>
                    <a:latin typeface="Century Gothic" panose="020B0502020202020204" pitchFamily="34" charset="0"/>
                  </a:rPr>
                </a:br>
                <a14:m>
                  <m:oMathPara xmlns:m="http://schemas.openxmlformats.org/officeDocument/2006/math">
                    <m:oMathParaPr>
                      <m:jc m:val="centerGroup"/>
                    </m:oMathParaPr>
                    <m:oMath xmlns:m="http://schemas.openxmlformats.org/officeDocument/2006/math">
                      <m:sSub>
                        <m:sSubPr>
                          <m:ctrlPr>
                            <a:rPr lang="it-IT" i="1">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𝐷</m:t>
                          </m:r>
                        </m:e>
                        <m:sub>
                          <m:r>
                            <a:rPr lang="it-IT" b="0" i="1" smtClean="0">
                              <a:solidFill>
                                <a:srgbClr val="971720"/>
                              </a:solidFill>
                              <a:latin typeface="Cambria Math" panose="02040503050406030204" pitchFamily="18" charset="0"/>
                            </a:rPr>
                            <m:t>𝑜</m:t>
                          </m:r>
                        </m:sub>
                      </m:sSub>
                      <m:r>
                        <a:rPr lang="it-IT" i="1">
                          <a:solidFill>
                            <a:srgbClr val="971720"/>
                          </a:solidFill>
                          <a:latin typeface="Cambria Math" panose="02040503050406030204" pitchFamily="18" charset="0"/>
                        </a:rPr>
                        <m:t>=</m:t>
                      </m:r>
                      <m:d>
                        <m:dPr>
                          <m:begChr m:val="["/>
                          <m:endChr m:val="]"/>
                          <m:ctrlPr>
                            <a:rPr lang="it-IT" i="1">
                              <a:solidFill>
                                <a:srgbClr val="971720"/>
                              </a:solidFill>
                              <a:latin typeface="Cambria Math" panose="02040503050406030204" pitchFamily="18" charset="0"/>
                            </a:rPr>
                          </m:ctrlPr>
                        </m:dPr>
                        <m:e>
                          <m:m>
                            <m:mPr>
                              <m:mcs>
                                <m:mc>
                                  <m:mcPr>
                                    <m:count m:val="3"/>
                                    <m:mcJc m:val="center"/>
                                  </m:mcPr>
                                </m:mc>
                              </m:mcs>
                              <m:ctrlPr>
                                <a:rPr lang="it-IT" b="0" i="1" smtClean="0">
                                  <a:solidFill>
                                    <a:srgbClr val="971720"/>
                                  </a:solidFill>
                                  <a:latin typeface="Cambria Math" panose="02040503050406030204" pitchFamily="18" charset="0"/>
                                </a:rPr>
                              </m:ctrlPr>
                            </m:mPr>
                            <m:mr>
                              <m:e>
                                <m:r>
                                  <a:rPr lang="it-IT" b="0" i="1" smtClean="0">
                                    <a:solidFill>
                                      <a:srgbClr val="971720"/>
                                    </a:solidFill>
                                    <a:latin typeface="Cambria Math" panose="02040503050406030204" pitchFamily="18" charset="0"/>
                                  </a:rPr>
                                  <m:t>10</m:t>
                                </m:r>
                              </m:e>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10</m:t>
                                </m:r>
                              </m:e>
                              <m:e>
                                <m:r>
                                  <a:rPr lang="it-IT" i="1">
                                    <a:solidFill>
                                      <a:srgbClr val="971720"/>
                                    </a:solidFill>
                                    <a:latin typeface="Cambria Math" panose="02040503050406030204" pitchFamily="18" charset="0"/>
                                  </a:rPr>
                                  <m:t>0</m:t>
                                </m:r>
                              </m:e>
                            </m:mr>
                            <m:mr>
                              <m:e>
                                <m:r>
                                  <a:rPr lang="it-IT" i="1">
                                    <a:solidFill>
                                      <a:srgbClr val="971720"/>
                                    </a:solidFill>
                                    <a:latin typeface="Cambria Math" panose="02040503050406030204" pitchFamily="18" charset="0"/>
                                  </a:rPr>
                                  <m:t>0</m:t>
                                </m:r>
                              </m:e>
                              <m:e>
                                <m:r>
                                  <a:rPr lang="it-IT" i="1">
                                    <a:solidFill>
                                      <a:srgbClr val="971720"/>
                                    </a:solidFill>
                                    <a:latin typeface="Cambria Math" panose="02040503050406030204" pitchFamily="18" charset="0"/>
                                  </a:rPr>
                                  <m:t>0</m:t>
                                </m:r>
                              </m:e>
                              <m:e>
                                <m:r>
                                  <a:rPr lang="it-IT" b="0" i="1" smtClean="0">
                                    <a:solidFill>
                                      <a:srgbClr val="971720"/>
                                    </a:solidFill>
                                    <a:latin typeface="Cambria Math" panose="02040503050406030204" pitchFamily="18" charset="0"/>
                                  </a:rPr>
                                  <m:t>10</m:t>
                                </m:r>
                              </m:e>
                            </m:mr>
                          </m:m>
                        </m:e>
                      </m:d>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  </m:t>
                          </m:r>
                          <m:r>
                            <a:rPr lang="it-IT" b="0" i="1" smtClean="0">
                              <a:solidFill>
                                <a:srgbClr val="971720"/>
                              </a:solidFill>
                              <a:latin typeface="Cambria Math" panose="02040503050406030204" pitchFamily="18" charset="0"/>
                            </a:rPr>
                            <m:t>𝐾</m:t>
                          </m:r>
                        </m:e>
                        <m:sub>
                          <m:r>
                            <a:rPr lang="it-IT" b="0" i="1" smtClean="0">
                              <a:solidFill>
                                <a:srgbClr val="971720"/>
                              </a:solidFill>
                              <a:latin typeface="Cambria Math" panose="02040503050406030204" pitchFamily="18" charset="0"/>
                            </a:rPr>
                            <m:t>𝑜</m:t>
                          </m:r>
                        </m:sub>
                      </m:sSub>
                      <m:r>
                        <a:rPr lang="it-IT" b="0" i="1" smtClean="0">
                          <a:solidFill>
                            <a:srgbClr val="971720"/>
                          </a:solidFill>
                          <a:latin typeface="Cambria Math" panose="02040503050406030204" pitchFamily="18" charset="0"/>
                        </a:rPr>
                        <m:t>=</m:t>
                      </m:r>
                      <m:r>
                        <a:rPr lang="it-IT" b="0" i="1" smtClean="0">
                          <a:solidFill>
                            <a:srgbClr val="971720"/>
                          </a:solidFill>
                          <a:latin typeface="Cambria Math" panose="02040503050406030204" pitchFamily="18" charset="0"/>
                        </a:rPr>
                        <m:t>𝜈</m:t>
                      </m:r>
                      <m:sSub>
                        <m:sSubPr>
                          <m:ctrlPr>
                            <a:rPr lang="it-IT" b="0" i="1" smtClean="0">
                              <a:solidFill>
                                <a:srgbClr val="971720"/>
                              </a:solidFill>
                              <a:latin typeface="Cambria Math" panose="02040503050406030204" pitchFamily="18" charset="0"/>
                            </a:rPr>
                          </m:ctrlPr>
                        </m:sSubPr>
                        <m:e>
                          <m:r>
                            <a:rPr lang="it-IT" b="0" i="1" smtClean="0">
                              <a:solidFill>
                                <a:srgbClr val="971720"/>
                              </a:solidFill>
                              <a:latin typeface="Cambria Math" panose="02040503050406030204" pitchFamily="18" charset="0"/>
                            </a:rPr>
                            <m:t>𝐷</m:t>
                          </m:r>
                        </m:e>
                        <m:sub>
                          <m:r>
                            <a:rPr lang="it-IT" b="0" i="1" smtClean="0">
                              <a:solidFill>
                                <a:srgbClr val="971720"/>
                              </a:solidFill>
                              <a:latin typeface="Cambria Math" panose="02040503050406030204" pitchFamily="18" charset="0"/>
                            </a:rPr>
                            <m:t>𝑜</m:t>
                          </m:r>
                        </m:sub>
                      </m:sSub>
                    </m:oMath>
                  </m:oMathPara>
                </a14:m>
                <a:endParaRPr lang="it-IT">
                  <a:solidFill>
                    <a:srgbClr val="971720"/>
                  </a:solidFill>
                  <a:latin typeface="Century Gothic" panose="020B0502020202020204" pitchFamily="34" charset="0"/>
                </a:endParaRPr>
              </a:p>
            </p:txBody>
          </p:sp>
        </mc:Choice>
        <mc:Fallback xmlns="">
          <p:sp>
            <p:nvSpPr>
              <p:cNvPr id="5" name="CasellaDiTesto 4">
                <a:extLst>
                  <a:ext uri="{FF2B5EF4-FFF2-40B4-BE49-F238E27FC236}">
                    <a16:creationId xmlns:a16="http://schemas.microsoft.com/office/drawing/2014/main" id="{D2A9C488-EF6E-281F-07AA-3E0EDD02391C}"/>
                  </a:ext>
                </a:extLst>
              </p:cNvPr>
              <p:cNvSpPr txBox="1">
                <a:spLocks noRot="1" noChangeAspect="1" noMove="1" noResize="1" noEditPoints="1" noAdjustHandles="1" noChangeArrowheads="1" noChangeShapeType="1" noTextEdit="1"/>
              </p:cNvSpPr>
              <p:nvPr/>
            </p:nvSpPr>
            <p:spPr>
              <a:xfrm>
                <a:off x="387873" y="3690446"/>
                <a:ext cx="4434501" cy="1655903"/>
              </a:xfrm>
              <a:prstGeom prst="rect">
                <a:avLst/>
              </a:prstGeom>
              <a:blipFill>
                <a:blip r:embed="rId4"/>
                <a:stretch>
                  <a:fillRect l="-1238" t="-1838"/>
                </a:stretch>
              </a:blipFill>
            </p:spPr>
            <p:txBody>
              <a:bodyPr/>
              <a:lstStyle/>
              <a:p>
                <a:r>
                  <a:rPr lang="it-IT">
                    <a:noFill/>
                  </a:rPr>
                  <a:t> </a:t>
                </a:r>
              </a:p>
            </p:txBody>
          </p:sp>
        </mc:Fallback>
      </mc:AlternateContent>
      <p:pic>
        <p:nvPicPr>
          <p:cNvPr id="6" name="Immagine 5">
            <a:extLst>
              <a:ext uri="{FF2B5EF4-FFF2-40B4-BE49-F238E27FC236}">
                <a16:creationId xmlns:a16="http://schemas.microsoft.com/office/drawing/2014/main" id="{E58B64B1-5A53-FADD-31EB-D7849F3F3FF8}"/>
              </a:ext>
            </a:extLst>
          </p:cNvPr>
          <p:cNvPicPr>
            <a:picLocks noChangeAspect="1"/>
          </p:cNvPicPr>
          <p:nvPr/>
        </p:nvPicPr>
        <p:blipFill>
          <a:blip r:embed="rId5"/>
          <a:srcRect/>
          <a:stretch/>
        </p:blipFill>
        <p:spPr>
          <a:xfrm>
            <a:off x="4437057" y="464299"/>
            <a:ext cx="3841190" cy="2880892"/>
          </a:xfrm>
          <a:prstGeom prst="rect">
            <a:avLst/>
          </a:prstGeom>
        </p:spPr>
      </p:pic>
      <p:pic>
        <p:nvPicPr>
          <p:cNvPr id="7" name="Immagine 6">
            <a:extLst>
              <a:ext uri="{FF2B5EF4-FFF2-40B4-BE49-F238E27FC236}">
                <a16:creationId xmlns:a16="http://schemas.microsoft.com/office/drawing/2014/main" id="{AE69A92F-7F94-2A68-1D41-910D0E4D1740}"/>
              </a:ext>
            </a:extLst>
          </p:cNvPr>
          <p:cNvPicPr>
            <a:picLocks noChangeAspect="1"/>
          </p:cNvPicPr>
          <p:nvPr/>
        </p:nvPicPr>
        <p:blipFill>
          <a:blip r:embed="rId6"/>
          <a:srcRect/>
          <a:stretch/>
        </p:blipFill>
        <p:spPr>
          <a:xfrm>
            <a:off x="8278247" y="451500"/>
            <a:ext cx="3841190" cy="2880892"/>
          </a:xfrm>
          <a:prstGeom prst="rect">
            <a:avLst/>
          </a:prstGeom>
        </p:spPr>
      </p:pic>
      <p:pic>
        <p:nvPicPr>
          <p:cNvPr id="8" name="Immagine 7">
            <a:extLst>
              <a:ext uri="{FF2B5EF4-FFF2-40B4-BE49-F238E27FC236}">
                <a16:creationId xmlns:a16="http://schemas.microsoft.com/office/drawing/2014/main" id="{7ED3962D-2473-84D1-D98F-19790CCF1798}"/>
              </a:ext>
            </a:extLst>
          </p:cNvPr>
          <p:cNvPicPr>
            <a:picLocks noChangeAspect="1"/>
          </p:cNvPicPr>
          <p:nvPr/>
        </p:nvPicPr>
        <p:blipFill>
          <a:blip r:embed="rId7"/>
          <a:srcRect/>
          <a:stretch/>
        </p:blipFill>
        <p:spPr>
          <a:xfrm>
            <a:off x="4437057" y="3364390"/>
            <a:ext cx="3841190" cy="2880892"/>
          </a:xfrm>
          <a:prstGeom prst="rect">
            <a:avLst/>
          </a:prstGeom>
        </p:spPr>
      </p:pic>
      <p:pic>
        <p:nvPicPr>
          <p:cNvPr id="11" name="Immagine 10">
            <a:extLst>
              <a:ext uri="{FF2B5EF4-FFF2-40B4-BE49-F238E27FC236}">
                <a16:creationId xmlns:a16="http://schemas.microsoft.com/office/drawing/2014/main" id="{4632D0F5-0900-5093-8D2E-BD153BB7C67A}"/>
              </a:ext>
            </a:extLst>
          </p:cNvPr>
          <p:cNvPicPr>
            <a:picLocks noChangeAspect="1"/>
          </p:cNvPicPr>
          <p:nvPr/>
        </p:nvPicPr>
        <p:blipFill>
          <a:blip r:embed="rId8"/>
          <a:srcRect/>
          <a:stretch/>
        </p:blipFill>
        <p:spPr>
          <a:xfrm>
            <a:off x="8278247" y="3370789"/>
            <a:ext cx="3841190" cy="2880892"/>
          </a:xfrm>
          <a:prstGeom prst="rect">
            <a:avLst/>
          </a:prstGeom>
        </p:spPr>
      </p:pic>
    </p:spTree>
    <p:extLst>
      <p:ext uri="{BB962C8B-B14F-4D97-AF65-F5344CB8AC3E}">
        <p14:creationId xmlns:p14="http://schemas.microsoft.com/office/powerpoint/2010/main" val="3262708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00466D212440409E4DC8CFB5EDA082" ma:contentTypeVersion="14" ma:contentTypeDescription="Create a new document." ma:contentTypeScope="" ma:versionID="3041ad9110fb2fdd92dfd21ecbeb188f">
  <xsd:schema xmlns:xsd="http://www.w3.org/2001/XMLSchema" xmlns:xs="http://www.w3.org/2001/XMLSchema" xmlns:p="http://schemas.microsoft.com/office/2006/metadata/properties" xmlns:ns3="f7b4af98-af5f-4e87-8653-5352874518f4" xmlns:ns4="efc9bbda-fa90-4939-bf5a-6efa5aed0b31" targetNamespace="http://schemas.microsoft.com/office/2006/metadata/properties" ma:root="true" ma:fieldsID="cd5fcae838e299e0b070637df993bf00" ns3:_="" ns4:_="">
    <xsd:import namespace="f7b4af98-af5f-4e87-8653-5352874518f4"/>
    <xsd:import namespace="efc9bbda-fa90-4939-bf5a-6efa5aed0b3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4:MediaServiceOCR"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b4af98-af5f-4e87-8653-5352874518f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c9bbda-fa90-4939-bf5a-6efa5aed0b3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fc9bbda-fa90-4939-bf5a-6efa5aed0b3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D0A0D-7F4B-4A8F-999E-8AC434A0718D}">
  <ds:schemaRefs>
    <ds:schemaRef ds:uri="efc9bbda-fa90-4939-bf5a-6efa5aed0b31"/>
    <ds:schemaRef ds:uri="f7b4af98-af5f-4e87-8653-5352874518f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B0785AF-9B41-403D-BD3C-CE1A309F36E7}">
  <ds:schemaRefs>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purl.org/dc/dcmitype/"/>
    <ds:schemaRef ds:uri="f7b4af98-af5f-4e87-8653-5352874518f4"/>
    <ds:schemaRef ds:uri="efc9bbda-fa90-4939-bf5a-6efa5aed0b31"/>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B24DC151-2DF6-41B8-9490-C91A1BC3DC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TotalTime>
  <Words>1446</Words>
  <Application>Microsoft Office PowerPoint</Application>
  <PresentationFormat>Widescreen</PresentationFormat>
  <Paragraphs>203</Paragraphs>
  <Slides>22</Slides>
  <Notes>22</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Arial</vt:lpstr>
      <vt:lpstr>Calibri</vt:lpstr>
      <vt:lpstr>Cambria Math</vt:lpstr>
      <vt:lpstr>Century Gothic</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Università degli Studi Federico II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di studi in Ingegneria dell'Automazione</dc:title>
  <dc:subject>Presentazione</dc:subject>
  <dc:creator>Bruno Siciliano</dc:creator>
  <cp:lastModifiedBy>CORRADO VERDE</cp:lastModifiedBy>
  <cp:revision>2</cp:revision>
  <dcterms:created xsi:type="dcterms:W3CDTF">2013-09-05T14:27:33Z</dcterms:created>
  <dcterms:modified xsi:type="dcterms:W3CDTF">2023-07-04T15:49:33Z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2023-06-06T06:16:58Z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2a780fd1-3622-4097-82c1-8586ac1929cd</vt:lpwstr>
  </property>
  <property fmtid="{D5CDD505-2E9C-101B-9397-08002B2CF9AE}" pid="8" name="MSIP_Label_2ad0b24d-6422-44b0-b3de-abb3a9e8c81a_ContentBits">
    <vt:lpwstr>0</vt:lpwstr>
  </property>
  <property fmtid="{D5CDD505-2E9C-101B-9397-08002B2CF9AE}" pid="9" name="ContentTypeId">
    <vt:lpwstr>0x0101006100466D212440409E4DC8CFB5EDA082</vt:lpwstr>
  </property>
</Properties>
</file>